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4" r:id="rId2"/>
    <p:sldId id="276" r:id="rId3"/>
    <p:sldId id="279" r:id="rId4"/>
    <p:sldId id="267" r:id="rId5"/>
    <p:sldId id="277" r:id="rId6"/>
    <p:sldId id="271" r:id="rId7"/>
    <p:sldId id="266" r:id="rId8"/>
    <p:sldId id="272" r:id="rId9"/>
    <p:sldId id="262" r:id="rId10"/>
  </p:sldIdLst>
  <p:sldSz cx="9144000" cy="6858000" type="screen4x3"/>
  <p:notesSz cx="6797675" cy="985678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 varScale="1">
        <p:scale>
          <a:sx n="69" d="100"/>
          <a:sy n="69" d="100"/>
        </p:scale>
        <p:origin x="11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E526221-645F-4FB2-A3B2-68CBFBFC54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8678AC-C178-4957-B6D3-EA0C525AE7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F61FCF-12A7-48AB-AE7D-48925380956A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1EF424D6-43D2-4CFA-B2F7-3BAC6C74D7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9187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0E3B0CE7-70E5-4FAD-9758-4A0FDE72A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681538"/>
            <a:ext cx="5438775" cy="44354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2F6ADE-26D4-4782-BA9F-B9DBB9CACF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319F71-68B5-4DDC-BE39-F2405A395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361488"/>
            <a:ext cx="2946400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1CD95D-CE9B-4CF3-B2AA-58FEAE051555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47251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C590C897-F8A4-49B4-8FEA-6182A5596D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A4534B-77F0-4F93-B5AA-C9C17CC87556}" type="slidenum">
              <a:rPr lang="de-DE" altLang="de-DE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A048F249-A731-4D03-965C-B30929FA61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2E54550D-F993-4FC3-8C07-2F23BE9166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 err="1"/>
              <a:t>Wahlpflichtfachangebot</a:t>
            </a:r>
            <a:r>
              <a:rPr lang="de-DE" altLang="de-DE" dirty="0"/>
              <a:t> an der Realschule Plus: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Pflichtangebote: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Technik und Naturwissenschaft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Hauswirtschaft und Sozialwesen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Wirtschaft und Verwaltung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2. Fremdsprache: Französisch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Schuleigene Angebote: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IT </a:t>
            </a:r>
            <a:r>
              <a:rPr lang="de-DE" altLang="de-DE" dirty="0">
                <a:sym typeface="Wingdings" panose="05000000000000000000" pitchFamily="2" charset="2"/>
              </a:rPr>
              <a:t></a:t>
            </a:r>
            <a:r>
              <a:rPr lang="de-DE" altLang="de-DE" dirty="0"/>
              <a:t> Vorbereitung ECDL (zertifizierte Prüfer an RS+, Beantragung: RS+ Rock als Prüfungszentrum ab Schuljahr 2010/2011)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Darstellendes Spiel (?)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Sport (?)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Gemäß Profil </a:t>
            </a:r>
            <a:r>
              <a:rPr lang="de-DE" altLang="de-DE" dirty="0">
                <a:sym typeface="Wingdings" panose="05000000000000000000" pitchFamily="2" charset="2"/>
              </a:rPr>
              <a:t></a:t>
            </a:r>
            <a:r>
              <a:rPr lang="de-DE" altLang="de-DE" dirty="0"/>
              <a:t> MN-Schwerpunkt (?)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6. Klasse: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Orientierungsangebot in TuN, HuS, WuV oder Beginn Französisch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Orientierung: Kennenlernen von TuN, HuS, WuV in Theorie und Praxis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Frühzeitige Elterninformation zur Wahl ab Klassenstufe 7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dirty="0"/>
              <a:t>Ende 6: Wahl der Pflichtangebote TuN, HuS, WuV bzw. Wechsel aus Französisch in TuN, HuS, WuV für die restliche Schulzeit</a:t>
            </a:r>
          </a:p>
        </p:txBody>
      </p:sp>
    </p:spTree>
    <p:extLst>
      <p:ext uri="{BB962C8B-B14F-4D97-AF65-F5344CB8AC3E}">
        <p14:creationId xmlns:p14="http://schemas.microsoft.com/office/powerpoint/2010/main" val="255718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D4757DA1-6088-42D9-946A-97186A5B67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2073B0-D03D-4A89-B9B2-38803F04EF29}" type="slidenum">
              <a:rPr lang="de-DE" altLang="de-DE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52ABCFA-50C9-4ED4-BF51-071A4B4A5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A354B99-0F81-46AE-962B-6B3B89626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Wahlpflichtfachangebot an der Realschule Plus: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Pflichtangebote: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Technik und Naturwissenschaft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Hauswirtschaft und Sozialwesen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Wirtschaft und Verwaltung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2. Fremdsprache: Französisch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Schuleigene Angebote: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IT </a:t>
            </a:r>
            <a:r>
              <a:rPr lang="de-DE" altLang="de-DE">
                <a:sym typeface="Wingdings" panose="05000000000000000000" pitchFamily="2" charset="2"/>
              </a:rPr>
              <a:t></a:t>
            </a:r>
            <a:r>
              <a:rPr lang="de-DE" altLang="de-DE"/>
              <a:t> Vorbereitung ECDL (zertifizierte Prüfer an RS+, Beantragung: RS+ Rock als Prüfungszentrum ab Schuljahr 2010/2011)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Darstellendes Spiel (?)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Sport (?)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Gemäß Profil </a:t>
            </a:r>
            <a:r>
              <a:rPr lang="de-DE" altLang="de-DE">
                <a:sym typeface="Wingdings" panose="05000000000000000000" pitchFamily="2" charset="2"/>
              </a:rPr>
              <a:t></a:t>
            </a:r>
            <a:r>
              <a:rPr lang="de-DE" altLang="de-DE"/>
              <a:t> MN-Schwerpunkt (?)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6. Klasse: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Orientierungsangebot in TuN, HuS, WuV oder Beginn Französisch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Orientierung: Kennenlernen von TuN, HuS, WuV in Theorie und Praxis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Frühzeitige Elterninformation zur Wahl ab Klassenstufe 7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/>
              <a:t>Ende 6: Wahl der Pflichtangebote TuN, HuS, WuV bzw. Wechsel aus Französisch in TuN, HuS, WuV für die restliche Schulzeit</a:t>
            </a:r>
          </a:p>
        </p:txBody>
      </p:sp>
    </p:spTree>
    <p:extLst>
      <p:ext uri="{BB962C8B-B14F-4D97-AF65-F5344CB8AC3E}">
        <p14:creationId xmlns:p14="http://schemas.microsoft.com/office/powerpoint/2010/main" val="173748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042C1112-8862-47E1-BD16-E3011ECEF0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FCBDB5-2CFB-4504-B2BB-7C98F6DD1382}" type="slidenum">
              <a:rPr lang="de-DE" altLang="en-US"/>
              <a:pPr>
                <a:spcBef>
                  <a:spcPct val="0"/>
                </a:spcBef>
              </a:pPr>
              <a:t>4</a:t>
            </a:fld>
            <a:endParaRPr lang="de-DE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C1B2EC0-B546-43C3-BA45-46B74940A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9087D19F-CFF2-4525-AAC4-0DBFA353A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805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4B46629-5D56-4686-A7D4-866472FB90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109377-9EA2-4E86-9530-75FB344020CF}" type="slidenum">
              <a:rPr lang="de-DE" altLang="en-US"/>
              <a:pPr>
                <a:spcBef>
                  <a:spcPct val="0"/>
                </a:spcBef>
              </a:pPr>
              <a:t>5</a:t>
            </a:fld>
            <a:endParaRPr lang="de-DE" altLang="en-US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495D7CF-671E-49FC-AD94-D7733043A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AE1B5C4-E403-4194-9AB3-E4679FDA54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139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C98E4A16-A5DF-4861-B161-B33EF65D87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A0BCAE-0F18-47AB-AA81-552522EFAD0E}" type="slidenum">
              <a:rPr lang="de-DE" altLang="en-US"/>
              <a:pPr>
                <a:spcBef>
                  <a:spcPct val="0"/>
                </a:spcBef>
              </a:pPr>
              <a:t>6</a:t>
            </a:fld>
            <a:endParaRPr lang="de-DE" altLang="en-US"/>
          </a:p>
        </p:txBody>
      </p:sp>
      <p:sp>
        <p:nvSpPr>
          <p:cNvPr id="13315" name="Text Box 1">
            <a:extLst>
              <a:ext uri="{FF2B5EF4-FFF2-40B4-BE49-F238E27FC236}">
                <a16:creationId xmlns:a16="http://schemas.microsoft.com/office/drawing/2014/main" id="{2669B228-856F-4549-8829-4E7D27D8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36148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7773E3-4377-4E95-80E6-B4066AD722B1}" type="slidenum">
              <a:rPr lang="de-DE" altLang="de-DE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807814B6-E97A-47A4-80D9-1B30FEA368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39775"/>
            <a:ext cx="4927600" cy="3695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FFEF082C-F83D-49B2-854C-38B3CFB83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681538"/>
            <a:ext cx="5440363" cy="443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de-DE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6424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D3175DE-41BD-4C11-9CE5-74925A00AB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AE0C17-5238-4C9E-97C3-5D22F0B584F4}" type="slidenum">
              <a:rPr lang="de-DE" altLang="en-US"/>
              <a:pPr>
                <a:spcBef>
                  <a:spcPct val="0"/>
                </a:spcBef>
              </a:pPr>
              <a:t>7</a:t>
            </a:fld>
            <a:endParaRPr lang="de-DE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253B6EB-0F86-4A9D-9FA9-C5F4CA177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CDF8E16-C3F1-4BDF-B25D-2C12F063B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8461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A5890897-A5BA-43BA-81B7-C46A6F3AE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CC895D-93A4-44B6-8E93-06702971601C}" type="slidenum">
              <a:rPr lang="de-DE" altLang="en-US"/>
              <a:pPr>
                <a:spcBef>
                  <a:spcPct val="0"/>
                </a:spcBef>
              </a:pPr>
              <a:t>8</a:t>
            </a:fld>
            <a:endParaRPr lang="de-DE" altLang="en-US"/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6CF8DFE0-C221-4A4B-9AEB-8B04AFD0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36148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73B57D-CC30-4829-BE75-A125ED95D6EE}" type="slidenum">
              <a:rPr lang="de-DE" altLang="de-DE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B0656585-8C77-4D95-B074-2C996F679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39775"/>
            <a:ext cx="4927600" cy="3695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838B835C-4FDD-4789-9D19-56CC212B9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681538"/>
            <a:ext cx="5440363" cy="443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de-DE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153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A51BA6BC-F252-42C5-B638-018577969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42D617-E4A0-4F8A-BB9E-75881F2F1886}" type="slidenum">
              <a:rPr lang="de-DE" altLang="en-US"/>
              <a:pPr>
                <a:spcBef>
                  <a:spcPct val="0"/>
                </a:spcBef>
              </a:pPr>
              <a:t>9</a:t>
            </a:fld>
            <a:endParaRPr lang="de-DE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30F03142-A547-43D5-AF63-349773C6B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7F86B935-95E2-46D7-B5C2-A3405221FC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914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4411F1-86D7-4991-B7E9-321CEBFE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F168B-D78A-4208-9176-576CECAAC830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42AD6E-51B7-4D64-BB07-C2EC9E0F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DA7C13-BD4A-4A7A-B6D6-C3E10CF2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5D31A-244B-4DD9-8DFC-919A7391DF9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7941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F1917A-4C2F-488D-87EE-FB90AFE1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F1F3-7367-43EE-815D-8E96D1F46BC7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8E884D-D01B-43D4-8406-4C5AC9BB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D7F536-00E4-4172-A9DF-66C78632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1EB3-DC15-4136-8B42-C0EFD2119614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0228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B458D8-46DA-468B-824D-2EC49105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86082-5913-48FC-9C11-DED4DBE490DF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B386DC-0D87-45B6-866D-1078973F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F4696F-596D-4BEF-B446-0003966B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F3464-C357-4E2E-9D90-41558124BCBE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734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E6FC3B-2F28-42B4-A13F-661629CD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44C59-5E97-4FE9-BFFA-336D78F8D75A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5679EB-FD7F-4750-8B07-B7BD3D91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6F1E33-2F92-42EC-9833-670CB7BD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83FBA-EC21-43E9-9AED-264FB47DBF34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89802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1ED565-4B21-49E0-B541-48D406F7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A30D-45E2-4F0E-B398-54C479E419BC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08FE9F-7D8D-4FF1-971E-BB30B5F1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52048-9246-47A6-8968-74CD3EF1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150BD-E508-42CB-84EB-2F15AFF613CC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4606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80C89D8-E067-4566-921F-ADB0E97F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B72CD-60D9-4D44-BF63-67BC35509834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5085D533-B1BC-4F09-822F-6EA7AA0B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4D061B3-1814-4C19-9E49-19440F60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59744-9EF9-443A-9B5D-C21A099D7091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6597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4D264688-054A-4EA5-BBE1-8257C067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E609F-4E17-4D02-A395-6AB684C6EDF5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5282724-B990-48CF-AF78-633DD1B7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1614AB1-9D5C-4769-90F7-AE94595E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947C8-ABE7-47FC-A774-5BE2E110C59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1348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E7D52D4-6D1A-4E4F-9092-248B1B5D3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F8E6F-750E-47BC-8728-DC7BA5489980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8C842BB-2B89-4850-AA10-E59C894A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4B1F87D-7771-4595-891B-95586BB8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8544F-BE06-44C4-8572-E35F63AA1DE1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4691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15172C6-ED50-4F7F-8637-3751F7C0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4A6AB-4826-4ED5-B8D6-427EB25BFEBC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291B4D6-B9FD-46BD-B537-F4A7A111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EE34A1C-A6DA-4121-A51D-2660E0C5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7A678-E3B6-4602-9440-BCA4C0AD2096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7363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5692D6D-EBFF-4414-A939-C8B9EB384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36FA-4058-4E09-8C00-970CAEE0C1C6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A296610-9B40-4543-87D2-55D3F0C9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42FB832-0D98-44E9-94DB-DE706B54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593C3-31FC-46B8-883F-59B780854C7F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7478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314BEAC-84B2-4B93-B5ED-FA579A5B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4975-57CE-45AC-BDCE-22C1BB4314BC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19E942F-3768-4CA7-AECD-E9AF68BF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F275A0F-040E-40DF-8CA4-C94DD226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DEADE-CE8A-4E9E-9ED1-1CA4152F13DD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4037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8FFECF4D-8177-47D6-9E49-BF6D7062CC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B4BEA95F-D25E-444E-B3F0-496A3330D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A0581B-2787-4032-83AD-109132887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4DC070-1107-4E7A-85E0-CF9206E8C25F}" type="datetimeFigureOut">
              <a:rPr lang="de-DE"/>
              <a:pPr>
                <a:defRPr/>
              </a:pPr>
              <a:t>15.06.2021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E0499D-3BA1-4B91-9CD8-A9001A62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F7D320-2199-46C3-A356-9A89FEDB2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65A90FE-EB3C-458E-A5B7-894A6BC17DC3}" type="slidenum">
              <a:rPr lang="de-DE" altLang="en-US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gif"/><Relationship Id="rId3" Type="http://schemas.openxmlformats.org/officeDocument/2006/relationships/image" Target="../media/image1.jpeg"/><Relationship Id="rId7" Type="http://schemas.openxmlformats.org/officeDocument/2006/relationships/image" Target="../media/image40.jpg"/><Relationship Id="rId12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5" descr="logo_rs_plus">
            <a:extLst>
              <a:ext uri="{FF2B5EF4-FFF2-40B4-BE49-F238E27FC236}">
                <a16:creationId xmlns:a16="http://schemas.microsoft.com/office/drawing/2014/main" id="{479A2486-C1AE-4362-A11C-2952EB43B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6" descr="logo_rs_plus">
            <a:extLst>
              <a:ext uri="{FF2B5EF4-FFF2-40B4-BE49-F238E27FC236}">
                <a16:creationId xmlns:a16="http://schemas.microsoft.com/office/drawing/2014/main" id="{EEFA0FF3-9941-45AA-A621-101452E3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el 1">
            <a:extLst>
              <a:ext uri="{FF2B5EF4-FFF2-40B4-BE49-F238E27FC236}">
                <a16:creationId xmlns:a16="http://schemas.microsoft.com/office/drawing/2014/main" id="{1EEDB57C-E0AB-4277-8679-BDE1C627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800"/>
              <a:t>Wahlpflichtfachangebot</a:t>
            </a:r>
            <a:r>
              <a:rPr lang="de-DE" altLang="de-DE"/>
              <a:t> an der Realschule Plus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3268284-B713-4AE4-A64F-A06747892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2060575"/>
            <a:ext cx="81597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2800"/>
              <a:t>Herzlich willkommen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800"/>
              <a:t>Kollegen: Rößel, Sprengard, Moosmann, Kinner, Daum, Leonhardt, Splitt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800"/>
              <a:t>Wahlpflichtfächer: TuN, HuS, WuV, GuS, MN, IT Französisch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800"/>
              <a:t>in 5, 6 und 7 Wahlen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800"/>
              <a:t>können Hauptfächer ausgleichen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800"/>
              <a:t>können durch Nebenfächer ausgeglichen werden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800"/>
              <a:t>Organisation</a:t>
            </a:r>
          </a:p>
          <a:p>
            <a:pPr eaLnBrk="1" hangingPunct="1">
              <a:spcBef>
                <a:spcPct val="0"/>
              </a:spcBef>
            </a:pPr>
            <a:endParaRPr lang="de-DE" altLang="de-DE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80BD317-3C0F-4FE5-B852-08F62795D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1211263"/>
            <a:ext cx="6172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DE" altLang="de-DE" sz="2400"/>
              <a:t>Wahlpflichtfachangebot</a:t>
            </a:r>
            <a:r>
              <a:rPr lang="de-DE" altLang="de-DE" sz="2100"/>
              <a:t> an der Realschule Plus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F44469-3452-4CC5-87C2-4BBFBC89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511675"/>
            <a:ext cx="539750" cy="541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7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BA2DB4D-0755-4F2F-8C75-62246B75F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917950"/>
            <a:ext cx="539750" cy="541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8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81F3252-2F70-4D33-BBB3-CCD57ED58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324225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9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55FBD784-1C53-4CC4-AEA1-F4E5C8BA4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2730500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10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50D3FEAE-BC9B-4E07-AA0D-CF348A11C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5106988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6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92700FD5-737A-470E-AE79-AFBD3C86533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449387" y="3433763"/>
            <a:ext cx="1781175" cy="3746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Realschule Rockenhausen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MN</a:t>
            </a: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57ECFAB6-9C3A-4957-8A72-D1FA9AAAC0E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78475" y="3689350"/>
            <a:ext cx="2916238" cy="9985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Französisch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AD4B1ECE-65FD-4A33-B62A-606DE71C2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324225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9</a:t>
            </a: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E7FB8916-B009-45D8-B04C-4BBA04234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2730500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10</a:t>
            </a: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BA65440D-E2C0-4A76-A839-F4E995C37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917950"/>
            <a:ext cx="539750" cy="541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8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A0A0E1DA-24AB-4CD6-952D-7231FB6A1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324225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9</a:t>
            </a:r>
          </a:p>
        </p:txBody>
      </p:sp>
      <p:sp>
        <p:nvSpPr>
          <p:cNvPr id="18" name="Rectangle 28">
            <a:extLst>
              <a:ext uri="{FF2B5EF4-FFF2-40B4-BE49-F238E27FC236}">
                <a16:creationId xmlns:a16="http://schemas.microsoft.com/office/drawing/2014/main" id="{31355971-D3CD-410C-A9C2-3411C6EFA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2730500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10</a:t>
            </a: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99FB2581-B995-4549-87C0-BDA431671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511675"/>
            <a:ext cx="539750" cy="541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7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2E95387A-F3A4-4A94-938C-C66290B7F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917950"/>
            <a:ext cx="539750" cy="541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8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8F15618B-4986-4DF6-AAEB-380C486D6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3324225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9</a:t>
            </a: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D08D4D8D-CFD5-4FC2-84F6-08182943C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2730500"/>
            <a:ext cx="539750" cy="539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/>
              <a:t>10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4AA6C560-4DE5-4E83-97F4-05309588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0" y="5106988"/>
            <a:ext cx="638175" cy="5397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6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900" dirty="0"/>
              <a:t>(4 stündig)</a:t>
            </a:r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D3A1329A-0DBF-4771-8271-793F777DA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0" y="4511675"/>
            <a:ext cx="638175" cy="5413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7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900" dirty="0"/>
              <a:t>(2+2 stündig)</a:t>
            </a:r>
          </a:p>
        </p:txBody>
      </p:sp>
      <p:sp>
        <p:nvSpPr>
          <p:cNvPr id="25" name="Rectangle 35">
            <a:extLst>
              <a:ext uri="{FF2B5EF4-FFF2-40B4-BE49-F238E27FC236}">
                <a16:creationId xmlns:a16="http://schemas.microsoft.com/office/drawing/2014/main" id="{7812A915-C53E-44C6-B387-2B2E18120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0" y="3917950"/>
            <a:ext cx="638175" cy="5413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8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900" dirty="0"/>
              <a:t>(2+2 stündig)</a:t>
            </a:r>
          </a:p>
        </p:txBody>
      </p:sp>
      <p:sp>
        <p:nvSpPr>
          <p:cNvPr id="26" name="Rectangle 36">
            <a:extLst>
              <a:ext uri="{FF2B5EF4-FFF2-40B4-BE49-F238E27FC236}">
                <a16:creationId xmlns:a16="http://schemas.microsoft.com/office/drawing/2014/main" id="{9C8297E0-827E-454E-BDA1-53CC5F3EF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3324225"/>
            <a:ext cx="650875" cy="5397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9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900" dirty="0"/>
              <a:t>(2+2 stündig)</a:t>
            </a: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92B83E74-1198-4E54-8315-B990CF99E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2730500"/>
            <a:ext cx="650875" cy="5397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900" dirty="0"/>
              <a:t>(2+2 stündig)</a:t>
            </a:r>
          </a:p>
        </p:txBody>
      </p:sp>
      <p:sp>
        <p:nvSpPr>
          <p:cNvPr id="28" name="Rectangle 59">
            <a:extLst>
              <a:ext uri="{FF2B5EF4-FFF2-40B4-BE49-F238E27FC236}">
                <a16:creationId xmlns:a16="http://schemas.microsoft.com/office/drawing/2014/main" id="{DC26AADF-503D-4751-A40F-83253312500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486150" y="3673475"/>
            <a:ext cx="2266950" cy="4000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de-DE" altLang="de-DE" sz="1050" dirty="0"/>
              <a:t>Wirtschaft und Verwaltung</a:t>
            </a:r>
          </a:p>
        </p:txBody>
      </p:sp>
      <p:sp>
        <p:nvSpPr>
          <p:cNvPr id="29" name="Rectangle 60">
            <a:extLst>
              <a:ext uri="{FF2B5EF4-FFF2-40B4-BE49-F238E27FC236}">
                <a16:creationId xmlns:a16="http://schemas.microsoft.com/office/drawing/2014/main" id="{56BD0B2F-F707-426B-AA1E-0802F1AF3E9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07769" y="3680619"/>
            <a:ext cx="2268538" cy="3429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050"/>
              <a:t>Hauswirtschaft und Sozialwesen</a:t>
            </a:r>
          </a:p>
        </p:txBody>
      </p:sp>
      <p:sp>
        <p:nvSpPr>
          <p:cNvPr id="30" name="Rectangle 61">
            <a:extLst>
              <a:ext uri="{FF2B5EF4-FFF2-40B4-BE49-F238E27FC236}">
                <a16:creationId xmlns:a16="http://schemas.microsoft.com/office/drawing/2014/main" id="{BE9F941B-6F11-4782-B230-C4F7287AF68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60850" y="3668713"/>
            <a:ext cx="2268538" cy="3667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050" dirty="0">
                <a:cs typeface="Arial" charset="0"/>
              </a:rPr>
              <a:t>Technik und Naturwissenschaft</a:t>
            </a:r>
          </a:p>
        </p:txBody>
      </p:sp>
      <p:sp>
        <p:nvSpPr>
          <p:cNvPr id="31" name="Rectangle 62">
            <a:extLst>
              <a:ext uri="{FF2B5EF4-FFF2-40B4-BE49-F238E27FC236}">
                <a16:creationId xmlns:a16="http://schemas.microsoft.com/office/drawing/2014/main" id="{646EB0EA-6417-4CAC-863A-92ED3DBEF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5106988"/>
            <a:ext cx="2178050" cy="552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Orientierungsangebot in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TuN, </a:t>
            </a:r>
            <a:r>
              <a:rPr lang="de-DE" altLang="de-DE" sz="1350" dirty="0" err="1"/>
              <a:t>HuS</a:t>
            </a:r>
            <a:r>
              <a:rPr lang="de-DE" altLang="de-DE" sz="1350" dirty="0"/>
              <a:t>, </a:t>
            </a:r>
            <a:r>
              <a:rPr lang="de-DE" altLang="de-DE" sz="1350" dirty="0" err="1"/>
              <a:t>WuV</a:t>
            </a:r>
            <a:r>
              <a:rPr lang="de-DE" altLang="de-DE" sz="1350" dirty="0"/>
              <a:t>, IT</a:t>
            </a:r>
          </a:p>
        </p:txBody>
      </p:sp>
      <p:sp>
        <p:nvSpPr>
          <p:cNvPr id="5148" name="Text Box 64">
            <a:extLst>
              <a:ext uri="{FF2B5EF4-FFF2-40B4-BE49-F238E27FC236}">
                <a16:creationId xmlns:a16="http://schemas.microsoft.com/office/drawing/2014/main" id="{6046E2B6-5022-473B-90EB-4207E05F90D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46037" y="3949700"/>
            <a:ext cx="15462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100"/>
              <a:t>Klassenstufe</a:t>
            </a:r>
          </a:p>
        </p:txBody>
      </p:sp>
      <p:pic>
        <p:nvPicPr>
          <p:cNvPr id="5149" name="Picture 65" descr="logo_rs_plus">
            <a:extLst>
              <a:ext uri="{FF2B5EF4-FFF2-40B4-BE49-F238E27FC236}">
                <a16:creationId xmlns:a16="http://schemas.microsoft.com/office/drawing/2014/main" id="{BC95E421-7383-492F-8ED2-9AFC4F512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006475"/>
            <a:ext cx="5476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66" descr="logo_rs_plus">
            <a:extLst>
              <a:ext uri="{FF2B5EF4-FFF2-40B4-BE49-F238E27FC236}">
                <a16:creationId xmlns:a16="http://schemas.microsoft.com/office/drawing/2014/main" id="{B7C19056-4E88-4029-B1DA-D17066CA5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1006475"/>
            <a:ext cx="547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">
            <a:extLst>
              <a:ext uri="{FF2B5EF4-FFF2-40B4-BE49-F238E27FC236}">
                <a16:creationId xmlns:a16="http://schemas.microsoft.com/office/drawing/2014/main" id="{D36AA319-1956-4F83-9994-F922A822DA0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43100" y="3446463"/>
            <a:ext cx="1781175" cy="3492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+mn-lt"/>
                <a:cs typeface="+mn-cs"/>
              </a:rPr>
              <a:t>Realschule Rockenhausen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+mn-lt"/>
                <a:cs typeface="+mn-cs"/>
              </a:rPr>
              <a:t>Gesundheit und Sport</a:t>
            </a: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1F5F03BB-CE89-4306-BD9E-59AA792E93D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559844" y="3337719"/>
            <a:ext cx="1781175" cy="5667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+mn-lt"/>
                <a:cs typeface="+mn-cs"/>
              </a:rPr>
              <a:t>Realschule Rockenhausen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+mn-lt"/>
                <a:cs typeface="+mn-cs"/>
              </a:rPr>
              <a:t>IT mit dem Ziel: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latin typeface="+mn-lt"/>
                <a:cs typeface="+mn-cs"/>
              </a:rPr>
              <a:t>Hinführung zum ECDL</a:t>
            </a:r>
          </a:p>
        </p:txBody>
      </p:sp>
      <p:sp>
        <p:nvSpPr>
          <p:cNvPr id="37" name="Rectangle 52">
            <a:extLst>
              <a:ext uri="{FF2B5EF4-FFF2-40B4-BE49-F238E27FC236}">
                <a16:creationId xmlns:a16="http://schemas.microsoft.com/office/drawing/2014/main" id="{BAB7177B-4967-469C-BED7-5A26C1385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563" y="4852988"/>
            <a:ext cx="5956300" cy="214312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>
                <a:solidFill>
                  <a:srgbClr val="000000"/>
                </a:solidFill>
              </a:rPr>
              <a:t>IT im Klassenverband: Excel/Word Grundkurse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5841E5A-1A27-4343-9BF9-84EC2C88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3" y="2416175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Wahl schuleigenes Angebot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2060EA6-0E6F-4965-A768-A17D17B66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393950"/>
            <a:ext cx="3021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800"/>
              <a:t>Wahl verpflichtendes Angebot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A656BA8C-E1AD-478D-946C-7BADF042900A}"/>
              </a:ext>
            </a:extLst>
          </p:cNvPr>
          <p:cNvCxnSpPr/>
          <p:nvPr/>
        </p:nvCxnSpPr>
        <p:spPr>
          <a:xfrm flipH="1">
            <a:off x="4067175" y="2738438"/>
            <a:ext cx="4763" cy="2100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2">
            <a:extLst>
              <a:ext uri="{FF2B5EF4-FFF2-40B4-BE49-F238E27FC236}">
                <a16:creationId xmlns:a16="http://schemas.microsoft.com/office/drawing/2014/main" id="{2D324424-27FA-4845-913C-5BBDCE495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538" y="4511675"/>
            <a:ext cx="1936750" cy="327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Orientierungsangebot in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350" dirty="0"/>
              <a:t>MN und </a:t>
            </a:r>
            <a:r>
              <a:rPr lang="de-DE" altLang="de-DE" sz="1350" dirty="0" err="1"/>
              <a:t>GuS</a:t>
            </a:r>
            <a:endParaRPr lang="de-DE" altLang="de-DE" sz="135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9476E5D-9308-4606-A0A3-678B0861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613" y="1916113"/>
            <a:ext cx="4011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/>
              <a:t>Wahlen erfolgen mit Erst- und Zweitwahl</a:t>
            </a:r>
          </a:p>
        </p:txBody>
      </p:sp>
      <p:grpSp>
        <p:nvGrpSpPr>
          <p:cNvPr id="7171" name="Gruppieren 7170">
            <a:extLst>
              <a:ext uri="{FF2B5EF4-FFF2-40B4-BE49-F238E27FC236}">
                <a16:creationId xmlns:a16="http://schemas.microsoft.com/office/drawing/2014/main" id="{53BF6017-A8F4-4535-9863-7D5022051157}"/>
              </a:ext>
            </a:extLst>
          </p:cNvPr>
          <p:cNvGrpSpPr>
            <a:grpSpLocks/>
          </p:cNvGrpSpPr>
          <p:nvPr/>
        </p:nvGrpSpPr>
        <p:grpSpPr bwMode="auto">
          <a:xfrm>
            <a:off x="1914525" y="2687638"/>
            <a:ext cx="2084388" cy="3143250"/>
            <a:chOff x="1914467" y="2687727"/>
            <a:chExt cx="2085239" cy="3143677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E3C23362-14FE-4690-865A-8B68319D66BC}"/>
                </a:ext>
              </a:extLst>
            </p:cNvPr>
            <p:cNvSpPr/>
            <p:nvPr/>
          </p:nvSpPr>
          <p:spPr>
            <a:xfrm>
              <a:off x="1914467" y="2687727"/>
              <a:ext cx="2085239" cy="1922723"/>
            </a:xfrm>
            <a:prstGeom prst="ellipse">
              <a:avLst/>
            </a:prstGeom>
            <a:solidFill>
              <a:srgbClr val="FFC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169" name="Textfeld 46">
              <a:extLst>
                <a:ext uri="{FF2B5EF4-FFF2-40B4-BE49-F238E27FC236}">
                  <a16:creationId xmlns:a16="http://schemas.microsoft.com/office/drawing/2014/main" id="{8BBC3C8F-2974-44D7-93E1-F6BD248A1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3783" y="5462072"/>
              <a:ext cx="13420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Wahl nach 7</a:t>
              </a:r>
            </a:p>
          </p:txBody>
        </p: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6FA1FDA7-09C9-4377-8F94-261BDBAD7883}"/>
                </a:ext>
              </a:extLst>
            </p:cNvPr>
            <p:cNvCxnSpPr>
              <a:stCxn id="5169" idx="0"/>
              <a:endCxn id="45" idx="4"/>
            </p:cNvCxnSpPr>
            <p:nvPr/>
          </p:nvCxnSpPr>
          <p:spPr>
            <a:xfrm flipV="1">
              <a:off x="2845122" y="4610450"/>
              <a:ext cx="112759" cy="851016"/>
            </a:xfrm>
            <a:prstGeom prst="line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2" name="Gruppieren 7171">
            <a:extLst>
              <a:ext uri="{FF2B5EF4-FFF2-40B4-BE49-F238E27FC236}">
                <a16:creationId xmlns:a16="http://schemas.microsoft.com/office/drawing/2014/main" id="{8729974E-5682-44F7-8449-C8EC554C26F2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2555875"/>
            <a:ext cx="5033963" cy="2551113"/>
            <a:chOff x="4067175" y="2556086"/>
            <a:chExt cx="5034559" cy="2550901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59FCB979-DEC3-4103-A0F4-F9144C316ECF}"/>
                </a:ext>
              </a:extLst>
            </p:cNvPr>
            <p:cNvSpPr/>
            <p:nvPr/>
          </p:nvSpPr>
          <p:spPr>
            <a:xfrm>
              <a:off x="4067175" y="2556086"/>
              <a:ext cx="2470442" cy="2550901"/>
            </a:xfrm>
            <a:prstGeom prst="ellipse">
              <a:avLst/>
            </a:prstGeom>
            <a:solidFill>
              <a:srgbClr val="FFC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166" name="Textfeld 45">
              <a:extLst>
                <a:ext uri="{FF2B5EF4-FFF2-40B4-BE49-F238E27FC236}">
                  <a16:creationId xmlns:a16="http://schemas.microsoft.com/office/drawing/2014/main" id="{340E7CD1-A2C5-44D8-879C-E2DCD2817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9700" y="3667402"/>
              <a:ext cx="13420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Wahl nach 6</a:t>
              </a: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D14CDFF4-0B63-45FC-82DD-BD57CB218DD5}"/>
                </a:ext>
              </a:extLst>
            </p:cNvPr>
            <p:cNvCxnSpPr/>
            <p:nvPr/>
          </p:nvCxnSpPr>
          <p:spPr>
            <a:xfrm flipH="1" flipV="1">
              <a:off x="6515390" y="3748200"/>
              <a:ext cx="1290791" cy="115877"/>
            </a:xfrm>
            <a:prstGeom prst="line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3" name="Gruppieren 7172">
            <a:extLst>
              <a:ext uri="{FF2B5EF4-FFF2-40B4-BE49-F238E27FC236}">
                <a16:creationId xmlns:a16="http://schemas.microsoft.com/office/drawing/2014/main" id="{8D30E0F2-CEEB-4B3C-95F2-55AA93C12895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5013325"/>
            <a:ext cx="4810125" cy="1428750"/>
            <a:chOff x="4067175" y="5013176"/>
            <a:chExt cx="4810722" cy="1429634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C1A1DED-4BD9-4FC0-BAAC-87B96D189767}"/>
                </a:ext>
              </a:extLst>
            </p:cNvPr>
            <p:cNvSpPr/>
            <p:nvPr/>
          </p:nvSpPr>
          <p:spPr>
            <a:xfrm>
              <a:off x="4067175" y="5013176"/>
              <a:ext cx="3558030" cy="841896"/>
            </a:xfrm>
            <a:prstGeom prst="ellipse">
              <a:avLst/>
            </a:prstGeom>
            <a:solidFill>
              <a:srgbClr val="FFC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163" name="Textfeld 2">
              <a:extLst>
                <a:ext uri="{FF2B5EF4-FFF2-40B4-BE49-F238E27FC236}">
                  <a16:creationId xmlns:a16="http://schemas.microsoft.com/office/drawing/2014/main" id="{8B801895-1F73-46CE-BE10-9A46611B4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5863" y="6073478"/>
              <a:ext cx="13420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Wahl nach 5</a:t>
              </a:r>
            </a:p>
          </p:txBody>
        </p: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B89071F2-C47B-4CD5-A7BF-D6E9536B138A}"/>
                </a:ext>
              </a:extLst>
            </p:cNvPr>
            <p:cNvCxnSpPr>
              <a:stCxn id="5163" idx="1"/>
            </p:cNvCxnSpPr>
            <p:nvPr/>
          </p:nvCxnSpPr>
          <p:spPr>
            <a:xfrm flipH="1" flipV="1">
              <a:off x="6807540" y="5770883"/>
              <a:ext cx="728753" cy="487664"/>
            </a:xfrm>
            <a:prstGeom prst="line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9" grpId="0"/>
      <p:bldP spid="40" grpId="0"/>
      <p:bldP spid="43" grpId="0" animBg="1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D9E2ED0-FF8B-4DD8-BCBE-591AD4FF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de-DE" altLang="de-DE" sz="3200"/>
              <a:t>Orientierungsangebote Aufteilung</a:t>
            </a:r>
            <a:r>
              <a:rPr lang="de-DE" altLang="de-DE" sz="2800"/>
              <a:t> </a:t>
            </a:r>
          </a:p>
        </p:txBody>
      </p:sp>
      <p:pic>
        <p:nvPicPr>
          <p:cNvPr id="6147" name="Picture 65" descr="logo_rs_plus">
            <a:extLst>
              <a:ext uri="{FF2B5EF4-FFF2-40B4-BE49-F238E27FC236}">
                <a16:creationId xmlns:a16="http://schemas.microsoft.com/office/drawing/2014/main" id="{26455AC8-A0FF-4880-AE34-025D7E6BB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6" descr="logo_rs_plus">
            <a:extLst>
              <a:ext uri="{FF2B5EF4-FFF2-40B4-BE49-F238E27FC236}">
                <a16:creationId xmlns:a16="http://schemas.microsoft.com/office/drawing/2014/main" id="{70A4CD01-E121-4BF4-869A-54F5F643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2" name="Group 100">
            <a:extLst>
              <a:ext uri="{FF2B5EF4-FFF2-40B4-BE49-F238E27FC236}">
                <a16:creationId xmlns:a16="http://schemas.microsoft.com/office/drawing/2014/main" id="{0E063A19-1D98-4E33-84D0-C70411390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935873"/>
              </p:ext>
            </p:extLst>
          </p:nvPr>
        </p:nvGraphicFramePr>
        <p:xfrm>
          <a:off x="755650" y="1125538"/>
          <a:ext cx="7559675" cy="5080000"/>
        </p:xfrm>
        <a:graphic>
          <a:graphicData uri="http://schemas.openxmlformats.org/drawingml/2006/table">
            <a:tbl>
              <a:tblPr/>
              <a:tblGrid>
                <a:gridCol w="378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9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1.HJ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2.HJ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1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Gruppe 1: </a:t>
                      </a:r>
                      <a:r>
                        <a:rPr kumimoji="0" lang="de-DE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WuV</a:t>
                      </a: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(Do.) / IT (Fr.)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                 Dau.                Hal.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Gruppe 2: </a:t>
                      </a:r>
                      <a:r>
                        <a:rPr kumimoji="0" lang="de-DE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HuS</a:t>
                      </a: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(Do.) / </a:t>
                      </a:r>
                      <a:r>
                        <a:rPr kumimoji="0" lang="de-DE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TuN</a:t>
                      </a: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(Fr.)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kumimoji="0" lang="de-DE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Röß</a:t>
                      </a:r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.                Kin.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de-DE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Gruppe 1: </a:t>
                      </a:r>
                      <a:r>
                        <a:rPr kumimoji="0" lang="de-DE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HuS</a:t>
                      </a: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(Do.) / </a:t>
                      </a:r>
                      <a:r>
                        <a:rPr kumimoji="0" lang="de-DE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TuN</a:t>
                      </a: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(Fr.)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kumimoji="0" lang="de-DE" sz="2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Röß</a:t>
                      </a:r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.                Kin.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Gruppe 2: </a:t>
                      </a:r>
                      <a:r>
                        <a:rPr kumimoji="0" lang="de-DE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WuV</a:t>
                      </a:r>
                      <a:r>
                        <a:rPr kumimoji="0" lang="de-DE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(Do.) / IT (Fr.)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de-DE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                 Dau.                Hal.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0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Französisch 4 Stunden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Moo</a:t>
                      </a:r>
                      <a:r>
                        <a:rPr kumimoji="0" lang="de-DE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Französisch 4 Stunden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Moo</a:t>
                      </a: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  <a:endParaRPr kumimoji="0" 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5D844A2-AF3F-4DA4-B863-C00EBB7A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913"/>
            <a:ext cx="8229600" cy="850900"/>
          </a:xfrm>
        </p:spPr>
        <p:txBody>
          <a:bodyPr/>
          <a:lstStyle/>
          <a:p>
            <a:pPr eaLnBrk="1" hangingPunct="1"/>
            <a:r>
              <a:rPr lang="de-DE" altLang="de-DE" sz="3200"/>
              <a:t>Handwerkliche Projekte (TuN): Grobraster</a:t>
            </a:r>
            <a:endParaRPr lang="de-DE" altLang="de-DE" sz="2800"/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id="{0BA7AF93-A140-4E94-A38F-ADB8EA2DB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8196" name="Rectangle 9">
            <a:extLst>
              <a:ext uri="{FF2B5EF4-FFF2-40B4-BE49-F238E27FC236}">
                <a16:creationId xmlns:a16="http://schemas.microsoft.com/office/drawing/2014/main" id="{F9B1B085-85B2-494D-BAE6-45184E8D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8197" name="Rectangle 10">
            <a:extLst>
              <a:ext uri="{FF2B5EF4-FFF2-40B4-BE49-F238E27FC236}">
                <a16:creationId xmlns:a16="http://schemas.microsoft.com/office/drawing/2014/main" id="{83FDD483-7175-48B0-8972-A7719198A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8198" name="Rectangle 24">
            <a:extLst>
              <a:ext uri="{FF2B5EF4-FFF2-40B4-BE49-F238E27FC236}">
                <a16:creationId xmlns:a16="http://schemas.microsoft.com/office/drawing/2014/main" id="{9E3BAA79-9A33-4D72-AE70-EFA6DE7C3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8199" name="Rectangle 25">
            <a:extLst>
              <a:ext uri="{FF2B5EF4-FFF2-40B4-BE49-F238E27FC236}">
                <a16:creationId xmlns:a16="http://schemas.microsoft.com/office/drawing/2014/main" id="{27EB1CA5-DDC1-4DA4-813B-D2235EF86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8200" name="Rectangle 26">
            <a:extLst>
              <a:ext uri="{FF2B5EF4-FFF2-40B4-BE49-F238E27FC236}">
                <a16:creationId xmlns:a16="http://schemas.microsoft.com/office/drawing/2014/main" id="{04574F1D-BBFE-46E9-A0BE-91D174E02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8201" name="Rectangle 27">
            <a:extLst>
              <a:ext uri="{FF2B5EF4-FFF2-40B4-BE49-F238E27FC236}">
                <a16:creationId xmlns:a16="http://schemas.microsoft.com/office/drawing/2014/main" id="{DEADC129-AE99-4544-9316-0BFF02597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8202" name="Rectangle 28">
            <a:extLst>
              <a:ext uri="{FF2B5EF4-FFF2-40B4-BE49-F238E27FC236}">
                <a16:creationId xmlns:a16="http://schemas.microsoft.com/office/drawing/2014/main" id="{B9D117FB-FE76-4771-BCE7-687432D5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8203" name="Rectangle 30">
            <a:extLst>
              <a:ext uri="{FF2B5EF4-FFF2-40B4-BE49-F238E27FC236}">
                <a16:creationId xmlns:a16="http://schemas.microsoft.com/office/drawing/2014/main" id="{CF27DD0C-517E-4243-B0BA-02FE2E616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8204" name="Rectangle 31">
            <a:extLst>
              <a:ext uri="{FF2B5EF4-FFF2-40B4-BE49-F238E27FC236}">
                <a16:creationId xmlns:a16="http://schemas.microsoft.com/office/drawing/2014/main" id="{2270718F-6887-49B4-82BA-2A39D987C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8205" name="Rectangle 32">
            <a:extLst>
              <a:ext uri="{FF2B5EF4-FFF2-40B4-BE49-F238E27FC236}">
                <a16:creationId xmlns:a16="http://schemas.microsoft.com/office/drawing/2014/main" id="{6642B44C-5040-43D1-8BC8-1BC2AC274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8206" name="Rectangle 35">
            <a:extLst>
              <a:ext uri="{FF2B5EF4-FFF2-40B4-BE49-F238E27FC236}">
                <a16:creationId xmlns:a16="http://schemas.microsoft.com/office/drawing/2014/main" id="{22C0BED4-7811-4A45-B3DC-9C386A794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8207" name="Rectangle 36">
            <a:extLst>
              <a:ext uri="{FF2B5EF4-FFF2-40B4-BE49-F238E27FC236}">
                <a16:creationId xmlns:a16="http://schemas.microsoft.com/office/drawing/2014/main" id="{ABC0B13A-6E13-49A1-9589-8A7E3CD12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8208" name="Rectangle 37">
            <a:extLst>
              <a:ext uri="{FF2B5EF4-FFF2-40B4-BE49-F238E27FC236}">
                <a16:creationId xmlns:a16="http://schemas.microsoft.com/office/drawing/2014/main" id="{2B34EB38-9BEA-4ABC-8412-4D033E47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(2 stündig)</a:t>
            </a:r>
          </a:p>
        </p:txBody>
      </p:sp>
      <p:pic>
        <p:nvPicPr>
          <p:cNvPr id="8209" name="Picture 65" descr="logo_rs_plus">
            <a:extLst>
              <a:ext uri="{FF2B5EF4-FFF2-40B4-BE49-F238E27FC236}">
                <a16:creationId xmlns:a16="http://schemas.microsoft.com/office/drawing/2014/main" id="{118DD394-6ADA-4D20-B1E7-E370E3C0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66" descr="logo_rs_plus">
            <a:extLst>
              <a:ext uri="{FF2B5EF4-FFF2-40B4-BE49-F238E27FC236}">
                <a16:creationId xmlns:a16="http://schemas.microsoft.com/office/drawing/2014/main" id="{FE2BE8B7-7E10-4BA9-89E3-01C0CDBE6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35">
            <a:extLst>
              <a:ext uri="{FF2B5EF4-FFF2-40B4-BE49-F238E27FC236}">
                <a16:creationId xmlns:a16="http://schemas.microsoft.com/office/drawing/2014/main" id="{CDBF3ECE-8B64-442C-9261-D6C449B00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314825"/>
            <a:ext cx="720725" cy="2809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69" name="Rectangle 35">
            <a:extLst>
              <a:ext uri="{FF2B5EF4-FFF2-40B4-BE49-F238E27FC236}">
                <a16:creationId xmlns:a16="http://schemas.microsoft.com/office/drawing/2014/main" id="{67D32E64-9BC3-4CA1-8E46-5765CF08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886075"/>
            <a:ext cx="720725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70" name="Rectangle 35">
            <a:extLst>
              <a:ext uri="{FF2B5EF4-FFF2-40B4-BE49-F238E27FC236}">
                <a16:creationId xmlns:a16="http://schemas.microsoft.com/office/drawing/2014/main" id="{032BBC32-8417-4C26-95D5-104210ACE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1466850"/>
            <a:ext cx="712787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8233" name="Rectangle 8">
            <a:extLst>
              <a:ext uri="{FF2B5EF4-FFF2-40B4-BE49-F238E27FC236}">
                <a16:creationId xmlns:a16="http://schemas.microsoft.com/office/drawing/2014/main" id="{1060C4AB-B036-47AC-9B85-9C28C8571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8234" name="Rectangle 26">
            <a:extLst>
              <a:ext uri="{FF2B5EF4-FFF2-40B4-BE49-F238E27FC236}">
                <a16:creationId xmlns:a16="http://schemas.microsoft.com/office/drawing/2014/main" id="{47C433E0-1F79-43F9-860F-3E09E920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8235" name="Rectangle 30">
            <a:extLst>
              <a:ext uri="{FF2B5EF4-FFF2-40B4-BE49-F238E27FC236}">
                <a16:creationId xmlns:a16="http://schemas.microsoft.com/office/drawing/2014/main" id="{5B7A778E-24EE-481F-B239-1923FFFD2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8236" name="Rectangle 35">
            <a:extLst>
              <a:ext uri="{FF2B5EF4-FFF2-40B4-BE49-F238E27FC236}">
                <a16:creationId xmlns:a16="http://schemas.microsoft.com/office/drawing/2014/main" id="{A67D4C85-C5D6-4585-98EF-D8B7281BA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(2 stündig)</a:t>
            </a:r>
          </a:p>
        </p:txBody>
      </p:sp>
      <p:sp>
        <p:nvSpPr>
          <p:cNvPr id="79" name="Rectangle 35">
            <a:extLst>
              <a:ext uri="{FF2B5EF4-FFF2-40B4-BE49-F238E27FC236}">
                <a16:creationId xmlns:a16="http://schemas.microsoft.com/office/drawing/2014/main" id="{2C58E7AF-EA4E-446B-99C8-43B85E527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584825"/>
            <a:ext cx="720725" cy="2809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E748F76-9AB3-415B-9894-860913DEF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366" y="5869826"/>
            <a:ext cx="1165960" cy="839532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69DF7E9F-5BD2-4137-8C02-06C6B5F25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338" y="5728502"/>
            <a:ext cx="1275768" cy="939357"/>
          </a:xfrm>
          <a:prstGeom prst="rect">
            <a:avLst/>
          </a:prstGeom>
        </p:spPr>
      </p:pic>
      <p:pic>
        <p:nvPicPr>
          <p:cNvPr id="4" name="Grafik 4" descr="Ein Bild, das drinnen, Zubehör enthält.&#10;&#10;Beschreibung automatisch generiert.">
            <a:extLst>
              <a:ext uri="{FF2B5EF4-FFF2-40B4-BE49-F238E27FC236}">
                <a16:creationId xmlns:a16="http://schemas.microsoft.com/office/drawing/2014/main" id="{1F577205-392D-4E25-92EA-13BF31617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404" y="5764414"/>
            <a:ext cx="1325681" cy="979287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EC949516-5519-45ED-9B1B-85DD82725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>
            <a:off x="1525639" y="4162496"/>
            <a:ext cx="1086451" cy="1493425"/>
          </a:xfrm>
          <a:prstGeom prst="rect">
            <a:avLst/>
          </a:prstGeom>
        </p:spPr>
      </p:pic>
      <p:pic>
        <p:nvPicPr>
          <p:cNvPr id="6" name="Grafik 6" descr="Ein Bild, das drinnen, Wand, Projektor, Fräse enthält.&#10;&#10;Beschreibung automatisch generiert.">
            <a:extLst>
              <a:ext uri="{FF2B5EF4-FFF2-40B4-BE49-F238E27FC236}">
                <a16:creationId xmlns:a16="http://schemas.microsoft.com/office/drawing/2014/main" id="{8E555AC3-9589-4D4D-B9DC-2D477230B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795" y="3282351"/>
            <a:ext cx="1607389" cy="2147978"/>
          </a:xfrm>
          <a:prstGeom prst="rect">
            <a:avLst/>
          </a:prstGeom>
        </p:spPr>
      </p:pic>
      <p:pic>
        <p:nvPicPr>
          <p:cNvPr id="7" name="Grafik 7" descr="Ein Bild, das drinnen, Bett, Wand, Schlafzimmer enthält.&#10;&#10;Beschreibung automatisch generiert.">
            <a:extLst>
              <a:ext uri="{FF2B5EF4-FFF2-40B4-BE49-F238E27FC236}">
                <a16:creationId xmlns:a16="http://schemas.microsoft.com/office/drawing/2014/main" id="{308F5FA8-D80F-4E31-9123-7D2400B66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608" y="1206979"/>
            <a:ext cx="1966823" cy="1467929"/>
          </a:xfrm>
          <a:prstGeom prst="rect">
            <a:avLst/>
          </a:prstGeom>
        </p:spPr>
      </p:pic>
      <p:pic>
        <p:nvPicPr>
          <p:cNvPr id="9" name="Grafik 9" descr="Ein Bild, das drinnen, Behälter, Zubehör enthält.&#10;&#10;Beschreibung automatisch generiert.">
            <a:extLst>
              <a:ext uri="{FF2B5EF4-FFF2-40B4-BE49-F238E27FC236}">
                <a16:creationId xmlns:a16="http://schemas.microsoft.com/office/drawing/2014/main" id="{B8988E69-6224-4FF6-8FD6-3AFE1FB470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891" y="1055337"/>
            <a:ext cx="1650521" cy="1454913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8278C600-0D67-4891-A145-2FCDEDFB5D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007" t="15804" r="21990" b="25401"/>
          <a:stretch/>
        </p:blipFill>
        <p:spPr>
          <a:xfrm>
            <a:off x="3275361" y="2802605"/>
            <a:ext cx="2540052" cy="1424376"/>
          </a:xfrm>
          <a:prstGeom prst="rect">
            <a:avLst/>
          </a:prstGeom>
        </p:spPr>
      </p:pic>
      <p:pic>
        <p:nvPicPr>
          <p:cNvPr id="12" name="Grafik 12" descr="Ein Bild, das Text, verschieden, Screenshot enthält.&#10;&#10;Beschreibung automatisch generiert.">
            <a:extLst>
              <a:ext uri="{FF2B5EF4-FFF2-40B4-BE49-F238E27FC236}">
                <a16:creationId xmlns:a16="http://schemas.microsoft.com/office/drawing/2014/main" id="{B6F53CDE-4841-4DA8-80C2-64996178F8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951" t="17429" r="25654" b="27778"/>
          <a:stretch/>
        </p:blipFill>
        <p:spPr>
          <a:xfrm>
            <a:off x="3187560" y="4409356"/>
            <a:ext cx="1966600" cy="1132616"/>
          </a:xfrm>
          <a:prstGeom prst="rect">
            <a:avLst/>
          </a:prstGeom>
        </p:spPr>
      </p:pic>
      <p:pic>
        <p:nvPicPr>
          <p:cNvPr id="13" name="Grafik 13">
            <a:extLst>
              <a:ext uri="{FF2B5EF4-FFF2-40B4-BE49-F238E27FC236}">
                <a16:creationId xmlns:a16="http://schemas.microsoft.com/office/drawing/2014/main" id="{2A313BEA-914E-476F-A92D-982BDD6686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928" y="5605209"/>
            <a:ext cx="1981201" cy="1139732"/>
          </a:xfrm>
          <a:prstGeom prst="rect">
            <a:avLst/>
          </a:prstGeom>
        </p:spPr>
      </p:pic>
      <p:pic>
        <p:nvPicPr>
          <p:cNvPr id="14" name="Grafik 14">
            <a:extLst>
              <a:ext uri="{FF2B5EF4-FFF2-40B4-BE49-F238E27FC236}">
                <a16:creationId xmlns:a16="http://schemas.microsoft.com/office/drawing/2014/main" id="{3DE340B3-E371-4FE6-A76D-BB4BD6C60D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7569" y="2939271"/>
            <a:ext cx="1794295" cy="12670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7F07FB7-0976-4A19-AD8B-400E5C66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913"/>
            <a:ext cx="8229600" cy="850900"/>
          </a:xfrm>
        </p:spPr>
        <p:txBody>
          <a:bodyPr/>
          <a:lstStyle/>
          <a:p>
            <a:pPr eaLnBrk="1" hangingPunct="1"/>
            <a:r>
              <a:rPr lang="de-DE" altLang="de-DE" sz="2800" dirty="0"/>
              <a:t>Wahlpflichtfach </a:t>
            </a:r>
            <a:r>
              <a:rPr lang="de-DE" altLang="de-DE" sz="2800" dirty="0" err="1"/>
              <a:t>HuS</a:t>
            </a:r>
            <a:r>
              <a:rPr lang="de-DE" altLang="de-DE" sz="2800" dirty="0"/>
              <a:t>: </a:t>
            </a:r>
            <a:r>
              <a:rPr lang="de-DE" altLang="de-DE" sz="2800" u="sng" dirty="0">
                <a:solidFill>
                  <a:srgbClr val="0070C0"/>
                </a:solidFill>
              </a:rPr>
              <a:t>H</a:t>
            </a:r>
            <a:r>
              <a:rPr lang="de-DE" altLang="de-DE" sz="2800" dirty="0"/>
              <a:t>auswirtschaft </a:t>
            </a:r>
            <a:r>
              <a:rPr lang="de-DE" altLang="de-DE" sz="2800" u="sng" dirty="0">
                <a:solidFill>
                  <a:srgbClr val="0070C0"/>
                </a:solidFill>
              </a:rPr>
              <a:t>u</a:t>
            </a:r>
            <a:r>
              <a:rPr lang="de-DE" altLang="de-DE" sz="2800" dirty="0"/>
              <a:t>nd </a:t>
            </a:r>
            <a:r>
              <a:rPr lang="de-DE" altLang="de-DE" sz="2800" u="sng" dirty="0">
                <a:solidFill>
                  <a:srgbClr val="0070C0"/>
                </a:solidFill>
              </a:rPr>
              <a:t>S</a:t>
            </a:r>
            <a:r>
              <a:rPr lang="de-DE" altLang="de-DE" sz="2800" dirty="0"/>
              <a:t>ozialwesen </a:t>
            </a:r>
            <a:br>
              <a:rPr lang="en-US" sz="4000" dirty="0"/>
            </a:br>
            <a:r>
              <a:rPr lang="de-DE" altLang="de-DE" sz="2800" dirty="0"/>
              <a:t>Grobraster Arbeitsplan</a:t>
            </a:r>
          </a:p>
        </p:txBody>
      </p:sp>
      <p:sp>
        <p:nvSpPr>
          <p:cNvPr id="10243" name="Rectangle 8">
            <a:extLst>
              <a:ext uri="{FF2B5EF4-FFF2-40B4-BE49-F238E27FC236}">
                <a16:creationId xmlns:a16="http://schemas.microsoft.com/office/drawing/2014/main" id="{6C065E80-F95C-4F7F-ABAF-9D9DF94CA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0244" name="Rectangle 9">
            <a:extLst>
              <a:ext uri="{FF2B5EF4-FFF2-40B4-BE49-F238E27FC236}">
                <a16:creationId xmlns:a16="http://schemas.microsoft.com/office/drawing/2014/main" id="{EA0D3CF5-F928-4B3A-B53E-4EAAAF64F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0245" name="Rectangle 10">
            <a:extLst>
              <a:ext uri="{FF2B5EF4-FFF2-40B4-BE49-F238E27FC236}">
                <a16:creationId xmlns:a16="http://schemas.microsoft.com/office/drawing/2014/main" id="{C1CBED8F-3E6E-490B-A855-8F24BB630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0246" name="Rectangle 24">
            <a:extLst>
              <a:ext uri="{FF2B5EF4-FFF2-40B4-BE49-F238E27FC236}">
                <a16:creationId xmlns:a16="http://schemas.microsoft.com/office/drawing/2014/main" id="{C704565A-B28F-4554-8DD0-EB1DEBBD1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0247" name="Rectangle 25">
            <a:extLst>
              <a:ext uri="{FF2B5EF4-FFF2-40B4-BE49-F238E27FC236}">
                <a16:creationId xmlns:a16="http://schemas.microsoft.com/office/drawing/2014/main" id="{F9CA89B5-AB33-4E78-B4DB-26CED992E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0248" name="Rectangle 26">
            <a:extLst>
              <a:ext uri="{FF2B5EF4-FFF2-40B4-BE49-F238E27FC236}">
                <a16:creationId xmlns:a16="http://schemas.microsoft.com/office/drawing/2014/main" id="{208D9ABE-FEB4-4139-A926-BC04FD18E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0249" name="Rectangle 27">
            <a:extLst>
              <a:ext uri="{FF2B5EF4-FFF2-40B4-BE49-F238E27FC236}">
                <a16:creationId xmlns:a16="http://schemas.microsoft.com/office/drawing/2014/main" id="{E534336E-0614-4067-BD06-01B0E3ABC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0250" name="Rectangle 28">
            <a:extLst>
              <a:ext uri="{FF2B5EF4-FFF2-40B4-BE49-F238E27FC236}">
                <a16:creationId xmlns:a16="http://schemas.microsoft.com/office/drawing/2014/main" id="{15753BA2-E57C-4EC2-811C-118AB7EC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0251" name="Rectangle 30">
            <a:extLst>
              <a:ext uri="{FF2B5EF4-FFF2-40B4-BE49-F238E27FC236}">
                <a16:creationId xmlns:a16="http://schemas.microsoft.com/office/drawing/2014/main" id="{3FD35AFC-7AAD-4EE6-A742-5DB0B90F3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0252" name="Rectangle 31">
            <a:extLst>
              <a:ext uri="{FF2B5EF4-FFF2-40B4-BE49-F238E27FC236}">
                <a16:creationId xmlns:a16="http://schemas.microsoft.com/office/drawing/2014/main" id="{53BECA00-3641-48F0-9767-DE8351B9F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0253" name="Rectangle 32">
            <a:extLst>
              <a:ext uri="{FF2B5EF4-FFF2-40B4-BE49-F238E27FC236}">
                <a16:creationId xmlns:a16="http://schemas.microsoft.com/office/drawing/2014/main" id="{9827ABA8-63D6-4A58-842E-B793C7F65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0254" name="Rectangle 35">
            <a:extLst>
              <a:ext uri="{FF2B5EF4-FFF2-40B4-BE49-F238E27FC236}">
                <a16:creationId xmlns:a16="http://schemas.microsoft.com/office/drawing/2014/main" id="{8EDF2F55-02AB-47E4-887D-B606E9162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10255" name="Rectangle 36">
            <a:extLst>
              <a:ext uri="{FF2B5EF4-FFF2-40B4-BE49-F238E27FC236}">
                <a16:creationId xmlns:a16="http://schemas.microsoft.com/office/drawing/2014/main" id="{B334FCBE-BA45-48E8-AEDF-FB24053CD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10256" name="Rectangle 37">
            <a:extLst>
              <a:ext uri="{FF2B5EF4-FFF2-40B4-BE49-F238E27FC236}">
                <a16:creationId xmlns:a16="http://schemas.microsoft.com/office/drawing/2014/main" id="{F5A10168-AC76-463F-9DD3-B7705DF4F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pic>
        <p:nvPicPr>
          <p:cNvPr id="10257" name="Picture 65" descr="logo_rs_plus">
            <a:extLst>
              <a:ext uri="{FF2B5EF4-FFF2-40B4-BE49-F238E27FC236}">
                <a16:creationId xmlns:a16="http://schemas.microsoft.com/office/drawing/2014/main" id="{F37E8C66-19C0-46D8-869C-4FDA93F6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66" descr="logo_rs_plus">
            <a:extLst>
              <a:ext uri="{FF2B5EF4-FFF2-40B4-BE49-F238E27FC236}">
                <a16:creationId xmlns:a16="http://schemas.microsoft.com/office/drawing/2014/main" id="{E677B7D0-52B6-407B-AF3A-80783E293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35">
            <a:extLst>
              <a:ext uri="{FF2B5EF4-FFF2-40B4-BE49-F238E27FC236}">
                <a16:creationId xmlns:a16="http://schemas.microsoft.com/office/drawing/2014/main" id="{2E0C79FC-F28D-4329-BB31-EC6B31C79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314825"/>
            <a:ext cx="720725" cy="2809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69" name="Rectangle 35">
            <a:extLst>
              <a:ext uri="{FF2B5EF4-FFF2-40B4-BE49-F238E27FC236}">
                <a16:creationId xmlns:a16="http://schemas.microsoft.com/office/drawing/2014/main" id="{28223801-1992-4D85-9608-3BCD65BA1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886075"/>
            <a:ext cx="720725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70" name="Rectangle 35">
            <a:extLst>
              <a:ext uri="{FF2B5EF4-FFF2-40B4-BE49-F238E27FC236}">
                <a16:creationId xmlns:a16="http://schemas.microsoft.com/office/drawing/2014/main" id="{3ABCD604-78EB-4D69-BCC3-95F1C73C7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1466850"/>
            <a:ext cx="712787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10286" name="Rectangle 8">
            <a:extLst>
              <a:ext uri="{FF2B5EF4-FFF2-40B4-BE49-F238E27FC236}">
                <a16:creationId xmlns:a16="http://schemas.microsoft.com/office/drawing/2014/main" id="{7BA0BCB1-CF45-4F71-A4ED-89DDBE3D7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0287" name="Rectangle 26">
            <a:extLst>
              <a:ext uri="{FF2B5EF4-FFF2-40B4-BE49-F238E27FC236}">
                <a16:creationId xmlns:a16="http://schemas.microsoft.com/office/drawing/2014/main" id="{92F784A8-C705-4DB5-8D59-8D83AAF2B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0288" name="Rectangle 30">
            <a:extLst>
              <a:ext uri="{FF2B5EF4-FFF2-40B4-BE49-F238E27FC236}">
                <a16:creationId xmlns:a16="http://schemas.microsoft.com/office/drawing/2014/main" id="{0D2418FF-1B20-477B-8F02-41895A32B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0289" name="Rectangle 35">
            <a:extLst>
              <a:ext uri="{FF2B5EF4-FFF2-40B4-BE49-F238E27FC236}">
                <a16:creationId xmlns:a16="http://schemas.microsoft.com/office/drawing/2014/main" id="{67ABF9EB-8A12-4121-9B2B-FB56D1D14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79" name="Rectangle 35">
            <a:extLst>
              <a:ext uri="{FF2B5EF4-FFF2-40B4-BE49-F238E27FC236}">
                <a16:creationId xmlns:a16="http://schemas.microsoft.com/office/drawing/2014/main" id="{1ABA9577-30E2-4709-9FC7-B3CF2CAD8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584825"/>
            <a:ext cx="720725" cy="2809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F78C973-CEB2-4C19-8ADB-935F9A0A5DA9}"/>
              </a:ext>
            </a:extLst>
          </p:cNvPr>
          <p:cNvGrpSpPr/>
          <p:nvPr/>
        </p:nvGrpSpPr>
        <p:grpSpPr>
          <a:xfrm>
            <a:off x="922310" y="5575619"/>
            <a:ext cx="4880195" cy="1115378"/>
            <a:chOff x="922310" y="5575619"/>
            <a:chExt cx="4880195" cy="1115378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5E70C8D-1657-4A83-B02C-6CF30BEA0AB9}"/>
                </a:ext>
              </a:extLst>
            </p:cNvPr>
            <p:cNvSpPr txBox="1"/>
            <p:nvPr/>
          </p:nvSpPr>
          <p:spPr>
            <a:xfrm>
              <a:off x="922310" y="5668331"/>
              <a:ext cx="1438044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Arial"/>
                </a:rPr>
                <a:t>Essen ist mehr als sattwerden</a:t>
              </a:r>
              <a:endParaRPr lang="de-DE" dirty="0"/>
            </a:p>
          </p:txBody>
        </p:sp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F0B82C8A-F110-4E0C-8B45-285731903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986" r="18156" b="-431"/>
            <a:stretch/>
          </p:blipFill>
          <p:spPr>
            <a:xfrm>
              <a:off x="2069265" y="5632864"/>
              <a:ext cx="1058891" cy="1058133"/>
            </a:xfrm>
            <a:prstGeom prst="rect">
              <a:avLst/>
            </a:prstGeom>
          </p:spPr>
        </p:pic>
        <p:pic>
          <p:nvPicPr>
            <p:cNvPr id="5" name="Grafik 5">
              <a:extLst>
                <a:ext uri="{FF2B5EF4-FFF2-40B4-BE49-F238E27FC236}">
                  <a16:creationId xmlns:a16="http://schemas.microsoft.com/office/drawing/2014/main" id="{868E9634-DAE0-4E33-92B0-5E206608E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391" t="19672" r="21739" b="8606"/>
            <a:stretch/>
          </p:blipFill>
          <p:spPr>
            <a:xfrm>
              <a:off x="3162465" y="5575619"/>
              <a:ext cx="1333868" cy="1111015"/>
            </a:xfrm>
            <a:prstGeom prst="rect">
              <a:avLst/>
            </a:prstGeom>
          </p:spPr>
        </p:pic>
        <p:pic>
          <p:nvPicPr>
            <p:cNvPr id="6" name="Grafik 6" descr="Ein Bild, das Baum, Tisch, Person, draußen enthält.&#10;&#10;Beschreibung automatisch generiert.">
              <a:extLst>
                <a:ext uri="{FF2B5EF4-FFF2-40B4-BE49-F238E27FC236}">
                  <a16:creationId xmlns:a16="http://schemas.microsoft.com/office/drawing/2014/main" id="{65B1D06D-13E8-494A-A3B9-8310DD26F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7550" y="5673769"/>
              <a:ext cx="1234955" cy="905106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FC4792F-90E1-4987-B6EC-3012D623DD5C}"/>
              </a:ext>
            </a:extLst>
          </p:cNvPr>
          <p:cNvGrpSpPr/>
          <p:nvPr/>
        </p:nvGrpSpPr>
        <p:grpSpPr>
          <a:xfrm>
            <a:off x="5945181" y="5631407"/>
            <a:ext cx="2838705" cy="949407"/>
            <a:chOff x="5945181" y="5631407"/>
            <a:chExt cx="2838705" cy="949407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4B8DE51-7C6C-49E7-A9B5-C904389A6DBE}"/>
                </a:ext>
              </a:extLst>
            </p:cNvPr>
            <p:cNvSpPr txBox="1"/>
            <p:nvPr/>
          </p:nvSpPr>
          <p:spPr>
            <a:xfrm>
              <a:off x="5945181" y="5945182"/>
              <a:ext cx="143804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Arial"/>
                </a:rPr>
                <a:t>Familie</a:t>
              </a:r>
              <a:endParaRPr lang="de-DE" dirty="0"/>
            </a:p>
          </p:txBody>
        </p:sp>
        <p:pic>
          <p:nvPicPr>
            <p:cNvPr id="7" name="Grafik 7" descr="Ein Bild, das Person, drinnen enthält.&#10;&#10;Beschreibung automatisch generiert.">
              <a:extLst>
                <a:ext uri="{FF2B5EF4-FFF2-40B4-BE49-F238E27FC236}">
                  <a16:creationId xmlns:a16="http://schemas.microsoft.com/office/drawing/2014/main" id="{176E92C6-2DE0-4DC7-AC8B-45567CE1C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742" r="15699" b="917"/>
            <a:stretch/>
          </p:blipFill>
          <p:spPr>
            <a:xfrm>
              <a:off x="6775736" y="5631407"/>
              <a:ext cx="978212" cy="949407"/>
            </a:xfrm>
            <a:prstGeom prst="rect">
              <a:avLst/>
            </a:prstGeom>
          </p:spPr>
        </p:pic>
        <p:pic>
          <p:nvPicPr>
            <p:cNvPr id="8" name="Grafik 8" descr="Ein Bild, das Text enthält.&#10;&#10;Beschreibung automatisch generiert.">
              <a:extLst>
                <a:ext uri="{FF2B5EF4-FFF2-40B4-BE49-F238E27FC236}">
                  <a16:creationId xmlns:a16="http://schemas.microsoft.com/office/drawing/2014/main" id="{00F1A54D-1447-400D-BBE0-FDB54560B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8994" r="7692" b="1228"/>
            <a:stretch/>
          </p:blipFill>
          <p:spPr>
            <a:xfrm>
              <a:off x="7938511" y="5709573"/>
              <a:ext cx="845375" cy="838888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768B404-C054-47E5-9DEA-7C7B16DBD17E}"/>
              </a:ext>
            </a:extLst>
          </p:cNvPr>
          <p:cNvGrpSpPr/>
          <p:nvPr/>
        </p:nvGrpSpPr>
        <p:grpSpPr>
          <a:xfrm>
            <a:off x="953950" y="4483153"/>
            <a:ext cx="6042451" cy="961420"/>
            <a:chOff x="953950" y="4483153"/>
            <a:chExt cx="6042451" cy="96142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3C77549-9476-4319-9D2F-E6ED6DA699FF}"/>
                </a:ext>
              </a:extLst>
            </p:cNvPr>
            <p:cNvSpPr txBox="1"/>
            <p:nvPr/>
          </p:nvSpPr>
          <p:spPr>
            <a:xfrm>
              <a:off x="953950" y="4624206"/>
              <a:ext cx="143804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Arial"/>
                </a:rPr>
                <a:t>Ich bin fit (fürs Leben)</a:t>
              </a:r>
              <a:endParaRPr lang="de-DE" dirty="0"/>
            </a:p>
          </p:txBody>
        </p:sp>
        <p:pic>
          <p:nvPicPr>
            <p:cNvPr id="9" name="Grafik 9" descr="Ein Bild, das Himmel, draußen, Berg, Sonnenuntergang enthält.&#10;&#10;Beschreibung automatisch generiert.">
              <a:extLst>
                <a:ext uri="{FF2B5EF4-FFF2-40B4-BE49-F238E27FC236}">
                  <a16:creationId xmlns:a16="http://schemas.microsoft.com/office/drawing/2014/main" id="{89D9102C-B22D-4F07-8945-952AA4B39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7543" t="15546" r="10580" b="7270"/>
            <a:stretch/>
          </p:blipFill>
          <p:spPr>
            <a:xfrm>
              <a:off x="2286725" y="4495173"/>
              <a:ext cx="786447" cy="949400"/>
            </a:xfrm>
            <a:prstGeom prst="rect">
              <a:avLst/>
            </a:prstGeom>
          </p:spPr>
        </p:pic>
        <p:pic>
          <p:nvPicPr>
            <p:cNvPr id="10" name="Grafik 10" descr="Ein Bild, das Essen, Gemüse, Salat, frisch enthält.&#10;&#10;Beschreibung automatisch generiert.">
              <a:extLst>
                <a:ext uri="{FF2B5EF4-FFF2-40B4-BE49-F238E27FC236}">
                  <a16:creationId xmlns:a16="http://schemas.microsoft.com/office/drawing/2014/main" id="{5FDA7666-9DD8-45DF-8080-1A9659536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21299" y="4536447"/>
              <a:ext cx="1335215" cy="877925"/>
            </a:xfrm>
            <a:prstGeom prst="rect">
              <a:avLst/>
            </a:prstGeom>
          </p:spPr>
        </p:pic>
        <p:pic>
          <p:nvPicPr>
            <p:cNvPr id="11" name="Grafik 11" descr="Ein Bild, das Text enthält.&#10;&#10;Beschreibung automatisch generiert.">
              <a:extLst>
                <a:ext uri="{FF2B5EF4-FFF2-40B4-BE49-F238E27FC236}">
                  <a16:creationId xmlns:a16="http://schemas.microsoft.com/office/drawing/2014/main" id="{B5087AE0-C4B8-4663-A2E9-062F8E773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7464" r="13545" b="847"/>
            <a:stretch/>
          </p:blipFill>
          <p:spPr>
            <a:xfrm>
              <a:off x="4489735" y="4483153"/>
              <a:ext cx="1343933" cy="921275"/>
            </a:xfrm>
            <a:prstGeom prst="rect">
              <a:avLst/>
            </a:prstGeom>
          </p:spPr>
        </p:pic>
        <p:pic>
          <p:nvPicPr>
            <p:cNvPr id="12" name="Grafik 12" descr="Ein Bild, das Riesenrad, Turm, Fahrt enthält.&#10;&#10;Beschreibung automatisch generiert.">
              <a:extLst>
                <a:ext uri="{FF2B5EF4-FFF2-40B4-BE49-F238E27FC236}">
                  <a16:creationId xmlns:a16="http://schemas.microsoft.com/office/drawing/2014/main" id="{9419C397-BECF-4107-897D-70682D28E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4207" t="9184" r="23919" b="13461"/>
            <a:stretch/>
          </p:blipFill>
          <p:spPr>
            <a:xfrm>
              <a:off x="6016373" y="4519533"/>
              <a:ext cx="980028" cy="844976"/>
            </a:xfrm>
            <a:prstGeom prst="rect">
              <a:avLst/>
            </a:prstGeom>
          </p:spPr>
        </p:pic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3A8E7CFE-83FA-4C9B-882B-829F81776C93}"/>
              </a:ext>
            </a:extLst>
          </p:cNvPr>
          <p:cNvSpPr txBox="1"/>
          <p:nvPr/>
        </p:nvSpPr>
        <p:spPr>
          <a:xfrm>
            <a:off x="7131687" y="4592565"/>
            <a:ext cx="14380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Arial"/>
              </a:rPr>
              <a:t>Überlegt konsumieren</a:t>
            </a:r>
            <a:endParaRPr lang="de-DE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B927B47-EF0F-4D40-9BAD-01ACF5171DCB}"/>
              </a:ext>
            </a:extLst>
          </p:cNvPr>
          <p:cNvGrpSpPr/>
          <p:nvPr/>
        </p:nvGrpSpPr>
        <p:grpSpPr>
          <a:xfrm>
            <a:off x="930220" y="2928987"/>
            <a:ext cx="8171693" cy="1340158"/>
            <a:chOff x="930220" y="2928987"/>
            <a:chExt cx="8171693" cy="1340158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788BAB8-78E5-4030-AC11-9BF552B160E2}"/>
                </a:ext>
              </a:extLst>
            </p:cNvPr>
            <p:cNvSpPr txBox="1"/>
            <p:nvPr/>
          </p:nvSpPr>
          <p:spPr>
            <a:xfrm>
              <a:off x="930220" y="3334871"/>
              <a:ext cx="143804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Arial"/>
                </a:rPr>
                <a:t>Fit im Alltag</a:t>
              </a:r>
              <a:endParaRPr lang="de-DE"/>
            </a:p>
          </p:txBody>
        </p:sp>
        <p:pic>
          <p:nvPicPr>
            <p:cNvPr id="13" name="Grafik 13" descr="Ein Bild, das Text enthält.&#10;&#10;Beschreibung automatisch generiert.">
              <a:extLst>
                <a:ext uri="{FF2B5EF4-FFF2-40B4-BE49-F238E27FC236}">
                  <a16:creationId xmlns:a16="http://schemas.microsoft.com/office/drawing/2014/main" id="{D2DA28A8-C92F-4E87-9C5F-FE8C06604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7757" t="5833" r="3627" b="9167"/>
            <a:stretch/>
          </p:blipFill>
          <p:spPr>
            <a:xfrm>
              <a:off x="2200918" y="3101392"/>
              <a:ext cx="1326982" cy="1065550"/>
            </a:xfrm>
            <a:prstGeom prst="rect">
              <a:avLst/>
            </a:prstGeom>
          </p:spPr>
        </p:pic>
        <p:pic>
          <p:nvPicPr>
            <p:cNvPr id="14" name="Grafik 14" descr="Ein Bild, das Text, drinnen, Person, Mädchen enthält.&#10;&#10;Beschreibung automatisch generiert.">
              <a:extLst>
                <a:ext uri="{FF2B5EF4-FFF2-40B4-BE49-F238E27FC236}">
                  <a16:creationId xmlns:a16="http://schemas.microsoft.com/office/drawing/2014/main" id="{F2D3868F-825E-434A-9608-0F9D9125E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715" t="980" r="22478" b="2941"/>
            <a:stretch/>
          </p:blipFill>
          <p:spPr>
            <a:xfrm>
              <a:off x="3643362" y="3100835"/>
              <a:ext cx="1090627" cy="1004073"/>
            </a:xfrm>
            <a:prstGeom prst="rect">
              <a:avLst/>
            </a:prstGeom>
          </p:spPr>
        </p:pic>
        <p:pic>
          <p:nvPicPr>
            <p:cNvPr id="15" name="Grafik 15" descr="Ein Bild, das Text enthält.&#10;&#10;Beschreibung automatisch generiert.">
              <a:extLst>
                <a:ext uri="{FF2B5EF4-FFF2-40B4-BE49-F238E27FC236}">
                  <a16:creationId xmlns:a16="http://schemas.microsoft.com/office/drawing/2014/main" id="{623068DE-94BD-4976-803F-91B17A0D6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27379" y="3031817"/>
              <a:ext cx="1498392" cy="1197777"/>
            </a:xfrm>
            <a:prstGeom prst="rect">
              <a:avLst/>
            </a:prstGeom>
          </p:spPr>
        </p:pic>
        <p:pic>
          <p:nvPicPr>
            <p:cNvPr id="16" name="Grafik 16" descr="Ein Bild, das Person, drinnen, Obst, Apfel enthält.&#10;&#10;Beschreibung automatisch generiert.">
              <a:extLst>
                <a:ext uri="{FF2B5EF4-FFF2-40B4-BE49-F238E27FC236}">
                  <a16:creationId xmlns:a16="http://schemas.microsoft.com/office/drawing/2014/main" id="{8CB34CB6-1E61-4EF4-92D3-00A34C705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43514" y="3157860"/>
              <a:ext cx="1651616" cy="953601"/>
            </a:xfrm>
            <a:prstGeom prst="rect">
              <a:avLst/>
            </a:prstGeom>
          </p:spPr>
        </p:pic>
        <p:pic>
          <p:nvPicPr>
            <p:cNvPr id="17" name="Grafik 17" descr="Ein Bild, das verschieden, Mahlzeit, Vielfalt, Gemüse enthält.&#10;&#10;Beschreibung automatisch generiert.">
              <a:extLst>
                <a:ext uri="{FF2B5EF4-FFF2-40B4-BE49-F238E27FC236}">
                  <a16:creationId xmlns:a16="http://schemas.microsoft.com/office/drawing/2014/main" id="{67CE11B0-7328-41E2-AACC-5ECA11CDD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05244" y="2928987"/>
              <a:ext cx="896669" cy="1340158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263D9D0-7523-40F1-A6E9-5A5BB78130A6}"/>
              </a:ext>
            </a:extLst>
          </p:cNvPr>
          <p:cNvGrpSpPr/>
          <p:nvPr/>
        </p:nvGrpSpPr>
        <p:grpSpPr>
          <a:xfrm>
            <a:off x="953950" y="1294081"/>
            <a:ext cx="4799807" cy="1533726"/>
            <a:chOff x="953950" y="1294081"/>
            <a:chExt cx="4799807" cy="1533726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47643CA9-E173-4003-BE9E-AAF0AB721DEF}"/>
                </a:ext>
              </a:extLst>
            </p:cNvPr>
            <p:cNvSpPr txBox="1"/>
            <p:nvPr/>
          </p:nvSpPr>
          <p:spPr>
            <a:xfrm>
              <a:off x="953950" y="1824054"/>
              <a:ext cx="1438044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Arial"/>
                </a:rPr>
                <a:t>Alt und Jung leben zusammen</a:t>
              </a:r>
              <a:endParaRPr lang="de-DE" dirty="0"/>
            </a:p>
          </p:txBody>
        </p:sp>
        <p:pic>
          <p:nvPicPr>
            <p:cNvPr id="20" name="Grafik 20" descr="Ein Bild, das Text, Puppe, Spielzeug, ClipArt enthält.&#10;&#10;Beschreibung automatisch generiert.">
              <a:extLst>
                <a:ext uri="{FF2B5EF4-FFF2-40B4-BE49-F238E27FC236}">
                  <a16:creationId xmlns:a16="http://schemas.microsoft.com/office/drawing/2014/main" id="{45385C95-4F9D-4637-A6DA-7C80086E4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13333"/>
            <a:stretch/>
          </p:blipFill>
          <p:spPr>
            <a:xfrm>
              <a:off x="2417307" y="1491085"/>
              <a:ext cx="2545450" cy="1336722"/>
            </a:xfrm>
            <a:prstGeom prst="rect">
              <a:avLst/>
            </a:prstGeom>
          </p:spPr>
        </p:pic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C8E3BC85-4905-4EC0-B5AC-88BCE31CFE9E}"/>
                </a:ext>
              </a:extLst>
            </p:cNvPr>
            <p:cNvSpPr txBox="1"/>
            <p:nvPr/>
          </p:nvSpPr>
          <p:spPr>
            <a:xfrm>
              <a:off x="1911064" y="1294081"/>
              <a:ext cx="384269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>
                  <a:latin typeface="Calibri"/>
                  <a:cs typeface="Arial"/>
                </a:rPr>
                <a:t>Entwicklung, Betreuungsmöglichkeiten, Zusammenleben</a:t>
              </a:r>
              <a:endParaRPr lang="de-DE" sz="1200" dirty="0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5C76C75-DFAB-48EE-BA7C-19144B079622}"/>
              </a:ext>
            </a:extLst>
          </p:cNvPr>
          <p:cNvGrpSpPr/>
          <p:nvPr/>
        </p:nvGrpSpPr>
        <p:grpSpPr>
          <a:xfrm>
            <a:off x="5304469" y="1234535"/>
            <a:ext cx="3739863" cy="1433452"/>
            <a:chOff x="5304469" y="1234535"/>
            <a:chExt cx="3739863" cy="1433452"/>
          </a:xfrm>
        </p:grpSpPr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9A4EDAEE-AA76-43B8-9E04-825076149177}"/>
                </a:ext>
              </a:extLst>
            </p:cNvPr>
            <p:cNvSpPr txBox="1"/>
            <p:nvPr/>
          </p:nvSpPr>
          <p:spPr>
            <a:xfrm>
              <a:off x="5304469" y="1657943"/>
              <a:ext cx="1438044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Arial"/>
                </a:rPr>
                <a:t>Schön sein und sich wohlfühlen</a:t>
              </a:r>
              <a:endParaRPr lang="de-DE" dirty="0"/>
            </a:p>
          </p:txBody>
        </p:sp>
        <p:pic>
          <p:nvPicPr>
            <p:cNvPr id="21" name="Grafik 21">
              <a:extLst>
                <a:ext uri="{FF2B5EF4-FFF2-40B4-BE49-F238E27FC236}">
                  <a16:creationId xmlns:a16="http://schemas.microsoft.com/office/drawing/2014/main" id="{294C0E8F-D024-4CA3-85E1-3F1BAB541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6386" t="10790" r="12676" b="15860"/>
            <a:stretch/>
          </p:blipFill>
          <p:spPr>
            <a:xfrm>
              <a:off x="6538434" y="1519517"/>
              <a:ext cx="908714" cy="1139014"/>
            </a:xfrm>
            <a:prstGeom prst="rect">
              <a:avLst/>
            </a:prstGeom>
          </p:spPr>
        </p:pic>
        <p:pic>
          <p:nvPicPr>
            <p:cNvPr id="22" name="Grafik 22" descr="Ein Bild, das drinnen, verschieden, Küchengerät enthält.&#10;&#10;Beschreibung automatisch generiert.">
              <a:extLst>
                <a:ext uri="{FF2B5EF4-FFF2-40B4-BE49-F238E27FC236}">
                  <a16:creationId xmlns:a16="http://schemas.microsoft.com/office/drawing/2014/main" id="{32310BFE-1852-461C-A3A1-6925FB295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1136" t="14394" r="12104" b="5903"/>
            <a:stretch/>
          </p:blipFill>
          <p:spPr>
            <a:xfrm>
              <a:off x="7603471" y="1234535"/>
              <a:ext cx="1203933" cy="957890"/>
            </a:xfrm>
            <a:prstGeom prst="rect">
              <a:avLst/>
            </a:prstGeom>
          </p:spPr>
        </p:pic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4203CFFC-E515-41D7-B915-3B5A12712724}"/>
                </a:ext>
              </a:extLst>
            </p:cNvPr>
            <p:cNvSpPr txBox="1"/>
            <p:nvPr/>
          </p:nvSpPr>
          <p:spPr>
            <a:xfrm>
              <a:off x="7606288" y="2298655"/>
              <a:ext cx="143804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Arial"/>
                </a:rPr>
                <a:t>...</a:t>
              </a:r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B236D084-2D62-45BC-B4D3-B4A92B7B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1913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000000"/>
                </a:solidFill>
                <a:latin typeface="Calibri"/>
                <a:ea typeface="Microsoft YaHei"/>
                <a:cs typeface="Arial"/>
              </a:rPr>
              <a:t>Wahlpflichtfach </a:t>
            </a:r>
            <a:r>
              <a:rPr lang="de-DE" altLang="de-DE" dirty="0" err="1">
                <a:solidFill>
                  <a:srgbClr val="000000"/>
                </a:solidFill>
                <a:latin typeface="Calibri"/>
                <a:ea typeface="Microsoft YaHei"/>
                <a:cs typeface="Arial"/>
              </a:rPr>
              <a:t>WuV</a:t>
            </a:r>
            <a:r>
              <a:rPr lang="de-DE" altLang="de-DE" dirty="0">
                <a:solidFill>
                  <a:srgbClr val="000000"/>
                </a:solidFill>
                <a:latin typeface="Calibri"/>
                <a:ea typeface="Microsoft YaHei"/>
                <a:cs typeface="Arial"/>
              </a:rPr>
              <a:t>: Grobraster Arbeitsplan</a:t>
            </a:r>
          </a:p>
          <a:p>
            <a:pPr algn="ctr">
              <a:spcBef>
                <a:spcPct val="0"/>
              </a:spcBef>
              <a:buNone/>
            </a:pPr>
            <a:r>
              <a:rPr lang="de-DE" altLang="de-DE" dirty="0">
                <a:solidFill>
                  <a:srgbClr val="000000"/>
                </a:solidFill>
                <a:latin typeface="Calibri"/>
                <a:ea typeface="Microsoft YaHei"/>
                <a:cs typeface="Arial"/>
              </a:rPr>
              <a:t>(</a:t>
            </a:r>
            <a:r>
              <a:rPr lang="de-DE" altLang="de-DE" b="1" dirty="0">
                <a:solidFill>
                  <a:srgbClr val="FF0000"/>
                </a:solidFill>
                <a:latin typeface="Calibri"/>
                <a:ea typeface="Microsoft YaHei"/>
                <a:cs typeface="Arial"/>
              </a:rPr>
              <a:t>W</a:t>
            </a:r>
            <a:r>
              <a:rPr lang="de-DE" altLang="de-DE" dirty="0">
                <a:solidFill>
                  <a:srgbClr val="000000"/>
                </a:solidFill>
                <a:latin typeface="Calibri"/>
                <a:ea typeface="Microsoft YaHei"/>
                <a:cs typeface="Arial"/>
              </a:rPr>
              <a:t>irtschaft </a:t>
            </a:r>
            <a:r>
              <a:rPr lang="de-DE" altLang="de-DE" b="1" dirty="0">
                <a:solidFill>
                  <a:srgbClr val="FF0000"/>
                </a:solidFill>
                <a:latin typeface="Calibri"/>
                <a:ea typeface="Microsoft YaHei"/>
                <a:cs typeface="Arial"/>
              </a:rPr>
              <a:t>u</a:t>
            </a:r>
            <a:r>
              <a:rPr lang="de-DE" altLang="de-DE" dirty="0">
                <a:solidFill>
                  <a:srgbClr val="000000"/>
                </a:solidFill>
                <a:latin typeface="Calibri"/>
                <a:ea typeface="Microsoft YaHei"/>
                <a:cs typeface="Arial"/>
              </a:rPr>
              <a:t>nd </a:t>
            </a:r>
            <a:r>
              <a:rPr lang="de-DE" altLang="de-DE" b="1" dirty="0">
                <a:solidFill>
                  <a:srgbClr val="FF0000"/>
                </a:solidFill>
                <a:latin typeface="Calibri"/>
                <a:ea typeface="Microsoft YaHei"/>
                <a:cs typeface="Arial"/>
              </a:rPr>
              <a:t>V</a:t>
            </a:r>
            <a:r>
              <a:rPr lang="de-DE" altLang="de-DE" dirty="0">
                <a:solidFill>
                  <a:srgbClr val="000000"/>
                </a:solidFill>
                <a:latin typeface="Calibri"/>
                <a:ea typeface="Microsoft YaHei"/>
                <a:cs typeface="Arial"/>
              </a:rPr>
              <a:t>erwaltung)</a:t>
            </a:r>
            <a:endParaRPr lang="de-DE" altLang="de-DE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2663D5D5-B08A-4A2B-AE35-2E7AC1E01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DC2E992-4664-4B14-ABA3-3B5E2FABF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2293" name="Rectangle 4">
            <a:extLst>
              <a:ext uri="{FF2B5EF4-FFF2-40B4-BE49-F238E27FC236}">
                <a16:creationId xmlns:a16="http://schemas.microsoft.com/office/drawing/2014/main" id="{40574A88-525A-4220-9BB9-DC4C97E8C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2294" name="Rectangle 5">
            <a:extLst>
              <a:ext uri="{FF2B5EF4-FFF2-40B4-BE49-F238E27FC236}">
                <a16:creationId xmlns:a16="http://schemas.microsoft.com/office/drawing/2014/main" id="{CBD7128B-2506-43B6-924D-2785570C7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2295" name="Rectangle 6">
            <a:extLst>
              <a:ext uri="{FF2B5EF4-FFF2-40B4-BE49-F238E27FC236}">
                <a16:creationId xmlns:a16="http://schemas.microsoft.com/office/drawing/2014/main" id="{DEE38026-B527-49B8-A8FF-8D771BD6F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2296" name="Rectangle 7">
            <a:extLst>
              <a:ext uri="{FF2B5EF4-FFF2-40B4-BE49-F238E27FC236}">
                <a16:creationId xmlns:a16="http://schemas.microsoft.com/office/drawing/2014/main" id="{A9AEFE95-31A0-497C-B54F-E2D902DEA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297" name="Rectangle 8">
            <a:extLst>
              <a:ext uri="{FF2B5EF4-FFF2-40B4-BE49-F238E27FC236}">
                <a16:creationId xmlns:a16="http://schemas.microsoft.com/office/drawing/2014/main" id="{52DE7BA3-1B63-4240-8366-2A6E3910F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2298" name="Rectangle 9">
            <a:extLst>
              <a:ext uri="{FF2B5EF4-FFF2-40B4-BE49-F238E27FC236}">
                <a16:creationId xmlns:a16="http://schemas.microsoft.com/office/drawing/2014/main" id="{51177808-82CE-4F7C-9AED-5E5228E3A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2299" name="Rectangle 10">
            <a:extLst>
              <a:ext uri="{FF2B5EF4-FFF2-40B4-BE49-F238E27FC236}">
                <a16:creationId xmlns:a16="http://schemas.microsoft.com/office/drawing/2014/main" id="{5678CC38-35F0-4955-894D-66753FB81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300" name="Rectangle 11">
            <a:extLst>
              <a:ext uri="{FF2B5EF4-FFF2-40B4-BE49-F238E27FC236}">
                <a16:creationId xmlns:a16="http://schemas.microsoft.com/office/drawing/2014/main" id="{5AEBD413-E06C-41BD-BFA1-E5274A0DC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2301" name="Rectangle 12">
            <a:extLst>
              <a:ext uri="{FF2B5EF4-FFF2-40B4-BE49-F238E27FC236}">
                <a16:creationId xmlns:a16="http://schemas.microsoft.com/office/drawing/2014/main" id="{6FFFBD09-7725-4BE5-8BFC-8D99D75D0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2302" name="Rectangle 13">
            <a:extLst>
              <a:ext uri="{FF2B5EF4-FFF2-40B4-BE49-F238E27FC236}">
                <a16:creationId xmlns:a16="http://schemas.microsoft.com/office/drawing/2014/main" id="{AC1B1E6E-29DA-4218-8C7F-2A10225F9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(2 stündig)</a:t>
            </a:r>
          </a:p>
        </p:txBody>
      </p:sp>
      <p:sp>
        <p:nvSpPr>
          <p:cNvPr id="12303" name="Rectangle 14">
            <a:extLst>
              <a:ext uri="{FF2B5EF4-FFF2-40B4-BE49-F238E27FC236}">
                <a16:creationId xmlns:a16="http://schemas.microsoft.com/office/drawing/2014/main" id="{25B23477-D373-4F19-87DD-A1DE7C854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(2 stündig)</a:t>
            </a:r>
          </a:p>
        </p:txBody>
      </p:sp>
      <p:sp>
        <p:nvSpPr>
          <p:cNvPr id="12304" name="Rectangle 15">
            <a:extLst>
              <a:ext uri="{FF2B5EF4-FFF2-40B4-BE49-F238E27FC236}">
                <a16:creationId xmlns:a16="http://schemas.microsoft.com/office/drawing/2014/main" id="{562E0D24-1551-43EA-BABF-EF43968B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(2 stündig)</a:t>
            </a:r>
          </a:p>
        </p:txBody>
      </p:sp>
      <p:pic>
        <p:nvPicPr>
          <p:cNvPr id="12305" name="Picture 16">
            <a:extLst>
              <a:ext uri="{FF2B5EF4-FFF2-40B4-BE49-F238E27FC236}">
                <a16:creationId xmlns:a16="http://schemas.microsoft.com/office/drawing/2014/main" id="{1F61966B-E1BE-4EA1-90FD-24B1D50F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06" name="Picture 17">
            <a:extLst>
              <a:ext uri="{FF2B5EF4-FFF2-40B4-BE49-F238E27FC236}">
                <a16:creationId xmlns:a16="http://schemas.microsoft.com/office/drawing/2014/main" id="{77AD5649-9C3A-494C-9D08-048E45B51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25" name="Rectangle 36">
            <a:extLst>
              <a:ext uri="{FF2B5EF4-FFF2-40B4-BE49-F238E27FC236}">
                <a16:creationId xmlns:a16="http://schemas.microsoft.com/office/drawing/2014/main" id="{7A47B80A-40D9-4CB6-9A8B-6CB500360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314825"/>
            <a:ext cx="720725" cy="280988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sp>
        <p:nvSpPr>
          <p:cNvPr id="12328" name="Rectangle 39">
            <a:extLst>
              <a:ext uri="{FF2B5EF4-FFF2-40B4-BE49-F238E27FC236}">
                <a16:creationId xmlns:a16="http://schemas.microsoft.com/office/drawing/2014/main" id="{426DBA94-E4A6-49B1-BE3B-DA137EF59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886075"/>
            <a:ext cx="720725" cy="282575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sp>
        <p:nvSpPr>
          <p:cNvPr id="12329" name="Rectangle 40">
            <a:extLst>
              <a:ext uri="{FF2B5EF4-FFF2-40B4-BE49-F238E27FC236}">
                <a16:creationId xmlns:a16="http://schemas.microsoft.com/office/drawing/2014/main" id="{63766429-3953-443C-A8A8-404099D1B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1466850"/>
            <a:ext cx="712787" cy="282575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sp>
        <p:nvSpPr>
          <p:cNvPr id="12334" name="Rectangle 45">
            <a:extLst>
              <a:ext uri="{FF2B5EF4-FFF2-40B4-BE49-F238E27FC236}">
                <a16:creationId xmlns:a16="http://schemas.microsoft.com/office/drawing/2014/main" id="{E70C0134-0389-4DD3-B7C8-D2CF21CF8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335" name="Rectangle 46">
            <a:extLst>
              <a:ext uri="{FF2B5EF4-FFF2-40B4-BE49-F238E27FC236}">
                <a16:creationId xmlns:a16="http://schemas.microsoft.com/office/drawing/2014/main" id="{59EED398-F989-4A08-A17C-EF6E933AC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336" name="Rectangle 47">
            <a:extLst>
              <a:ext uri="{FF2B5EF4-FFF2-40B4-BE49-F238E27FC236}">
                <a16:creationId xmlns:a16="http://schemas.microsoft.com/office/drawing/2014/main" id="{0B67BF5E-F011-4A9F-B04F-37082D6F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337" name="Rectangle 48">
            <a:extLst>
              <a:ext uri="{FF2B5EF4-FFF2-40B4-BE49-F238E27FC236}">
                <a16:creationId xmlns:a16="http://schemas.microsoft.com/office/drawing/2014/main" id="{C7E7B43D-8B93-439D-B4A3-DF1694128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(2 stündig)</a:t>
            </a:r>
          </a:p>
        </p:txBody>
      </p:sp>
      <p:sp>
        <p:nvSpPr>
          <p:cNvPr id="12342" name="Rectangle 53">
            <a:extLst>
              <a:ext uri="{FF2B5EF4-FFF2-40B4-BE49-F238E27FC236}">
                <a16:creationId xmlns:a16="http://schemas.microsoft.com/office/drawing/2014/main" id="{C48922FF-04FC-4E06-BF03-E0A3005E1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584825"/>
            <a:ext cx="720725" cy="280988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59C59FD-F13B-407F-8ABF-F890963A8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02731"/>
              </p:ext>
            </p:extLst>
          </p:nvPr>
        </p:nvGraphicFramePr>
        <p:xfrm>
          <a:off x="1132640" y="5628670"/>
          <a:ext cx="7692730" cy="1075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9120">
                  <a:extLst>
                    <a:ext uri="{9D8B030D-6E8A-4147-A177-3AD203B41FA5}">
                      <a16:colId xmlns:a16="http://schemas.microsoft.com/office/drawing/2014/main" val="416805822"/>
                    </a:ext>
                  </a:extLst>
                </a:gridCol>
                <a:gridCol w="2913610">
                  <a:extLst>
                    <a:ext uri="{9D8B030D-6E8A-4147-A177-3AD203B41FA5}">
                      <a16:colId xmlns:a16="http://schemas.microsoft.com/office/drawing/2014/main" val="2515694575"/>
                    </a:ext>
                  </a:extLst>
                </a:gridCol>
              </a:tblGrid>
              <a:tr h="107555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</a:pPr>
                      <a:r>
                        <a:rPr lang="de-DE" b="0" dirty="0">
                          <a:effectLst/>
                        </a:rPr>
                        <a:t>Verbraucherschutz (Geschäftsfähigkeit; Vertragsrecht; AGB)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None/>
                      </a:pPr>
                      <a:r>
                        <a:rPr lang="de-DE" b="0" dirty="0">
                          <a:effectLst/>
                        </a:rPr>
                        <a:t>Haushaltsführung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b="1" dirty="0">
                          <a:effectLst/>
                        </a:rPr>
                        <a:t>Europafest: Marktstand </a:t>
                      </a:r>
                      <a:r>
                        <a:rPr lang="de-DE" b="0" dirty="0">
                          <a:effectLst/>
                        </a:rPr>
                        <a:t>in Gruppen (thematisch nach Ländern)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5513329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3B0CA5E2-FD9A-4F30-B72D-A296ABB1119C}"/>
              </a:ext>
            </a:extLst>
          </p:cNvPr>
          <p:cNvSpPr txBox="1"/>
          <p:nvPr/>
        </p:nvSpPr>
        <p:spPr>
          <a:xfrm>
            <a:off x="1121590" y="4298508"/>
            <a:ext cx="7708861" cy="120032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Arial"/>
              </a:rPr>
              <a:t>Markt /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Arial"/>
              </a:rPr>
              <a:t>Wettbewerb</a:t>
            </a:r>
            <a:r>
              <a:rPr lang="en-US" dirty="0">
                <a:solidFill>
                  <a:schemeClr val="bg1"/>
                </a:solidFill>
                <a:latin typeface="Calibri"/>
                <a:cs typeface="Arial"/>
              </a:rPr>
              <a:t> /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Arial"/>
              </a:rPr>
              <a:t>Preisbildung</a:t>
            </a:r>
            <a:r>
              <a:rPr lang="en-US" dirty="0">
                <a:solidFill>
                  <a:schemeClr val="bg1"/>
                </a:solidFill>
                <a:latin typeface="Calibri"/>
                <a:cs typeface="Arial"/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  <a:latin typeface="Calibri"/>
                <a:cs typeface="Arial"/>
              </a:rPr>
              <a:t>Geld -&gt; Euro und </a:t>
            </a:r>
            <a:r>
              <a:rPr lang="en-US" err="1">
                <a:solidFill>
                  <a:schemeClr val="bg1"/>
                </a:solidFill>
                <a:latin typeface="Calibri"/>
                <a:cs typeface="Arial"/>
              </a:rPr>
              <a:t>Zahlungsarten</a:t>
            </a:r>
            <a:r>
              <a:rPr lang="en-US" dirty="0">
                <a:solidFill>
                  <a:schemeClr val="bg1"/>
                </a:solidFill>
                <a:latin typeface="Calibri"/>
                <a:cs typeface="Arial"/>
              </a:rPr>
              <a:t> / </a:t>
            </a:r>
            <a:r>
              <a:rPr lang="en-US" err="1">
                <a:solidFill>
                  <a:schemeClr val="bg1"/>
                </a:solidFill>
                <a:latin typeface="Calibri"/>
                <a:cs typeface="Arial"/>
              </a:rPr>
              <a:t>Kredite</a:t>
            </a:r>
            <a:r>
              <a:rPr lang="en-US" dirty="0">
                <a:solidFill>
                  <a:schemeClr val="bg1"/>
                </a:solidFill>
                <a:latin typeface="Calibri"/>
                <a:cs typeface="Arial"/>
              </a:rPr>
              <a:t> / </a:t>
            </a:r>
            <a:r>
              <a:rPr lang="en-US" err="1">
                <a:solidFill>
                  <a:schemeClr val="bg1"/>
                </a:solidFill>
                <a:latin typeface="Calibri"/>
                <a:cs typeface="Arial"/>
              </a:rPr>
              <a:t>Sparen</a:t>
            </a:r>
            <a:r>
              <a:rPr lang="en-US" dirty="0">
                <a:solidFill>
                  <a:schemeClr val="bg1"/>
                </a:solidFill>
                <a:latin typeface="Calibri"/>
                <a:cs typeface="Arial"/>
              </a:rPr>
              <a:t>/ Bank)</a:t>
            </a:r>
          </a:p>
          <a:p>
            <a:r>
              <a:rPr lang="de-DE" dirty="0">
                <a:solidFill>
                  <a:schemeClr val="bg1"/>
                </a:solidFill>
                <a:latin typeface="Calibri"/>
                <a:cs typeface="Calibri"/>
              </a:rPr>
              <a:t>Unternehmen Rechtsformen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latin typeface="Calibri"/>
              <a:cs typeface="Arial"/>
            </a:endParaRP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3115D131-7FDF-471C-983C-133E94C3E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24766"/>
              </p:ext>
            </p:extLst>
          </p:nvPr>
        </p:nvGraphicFramePr>
        <p:xfrm>
          <a:off x="1138782" y="2868450"/>
          <a:ext cx="7707744" cy="1362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26709">
                  <a:extLst>
                    <a:ext uri="{9D8B030D-6E8A-4147-A177-3AD203B41FA5}">
                      <a16:colId xmlns:a16="http://schemas.microsoft.com/office/drawing/2014/main" val="2438705353"/>
                    </a:ext>
                  </a:extLst>
                </a:gridCol>
                <a:gridCol w="1881035">
                  <a:extLst>
                    <a:ext uri="{9D8B030D-6E8A-4147-A177-3AD203B41FA5}">
                      <a16:colId xmlns:a16="http://schemas.microsoft.com/office/drawing/2014/main" val="3058021973"/>
                    </a:ext>
                  </a:extLst>
                </a:gridCol>
              </a:tblGrid>
              <a:tr h="1362586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</a:pPr>
                      <a:r>
                        <a:rPr lang="de-DE" b="0" dirty="0">
                          <a:effectLst/>
                        </a:rPr>
                        <a:t>Arbeitswelt und Sozialversicherung</a:t>
                      </a:r>
                      <a:endParaRPr lang="de-DE" b="0" dirty="0"/>
                    </a:p>
                    <a:p>
                      <a:pPr marL="342900" lvl="0" indent="-342900">
                        <a:spcAft>
                          <a:spcPts val="0"/>
                        </a:spcAft>
                        <a:buNone/>
                      </a:pPr>
                      <a:r>
                        <a:rPr lang="de-DE" b="0" dirty="0">
                          <a:effectLst/>
                        </a:rPr>
                        <a:t>Gewerkschaften</a:t>
                      </a:r>
                      <a:endParaRPr lang="de-DE" b="0" dirty="0"/>
                    </a:p>
                    <a:p>
                      <a:pPr marL="342900" lvl="0" indent="-342900">
                        <a:spcAft>
                          <a:spcPts val="0"/>
                        </a:spcAft>
                        <a:buNone/>
                      </a:pPr>
                      <a:r>
                        <a:rPr lang="de-DE" b="0" dirty="0">
                          <a:effectLst/>
                        </a:rPr>
                        <a:t>Ausbildung (</a:t>
                      </a:r>
                      <a:r>
                        <a:rPr lang="de-DE" b="0" dirty="0" err="1">
                          <a:effectLst/>
                        </a:rPr>
                        <a:t>Rechte+Pflichten</a:t>
                      </a:r>
                      <a:r>
                        <a:rPr lang="de-DE" b="0" dirty="0">
                          <a:effectLst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b="0" dirty="0">
                          <a:effectLst/>
                        </a:rPr>
                        <a:t>Brutto-Netto-Lohn-Berechnung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dirty="0">
                          <a:effectLst/>
                        </a:rPr>
                        <a:t>Schülerladen </a:t>
                      </a:r>
                      <a:endParaRPr lang="de-DE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dirty="0">
                          <a:effectLst/>
                        </a:rPr>
                        <a:t>Börsenspiel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7312338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894F3DA5-D2D7-4708-85B3-EDB318F36D18}"/>
              </a:ext>
            </a:extLst>
          </p:cNvPr>
          <p:cNvSpPr txBox="1"/>
          <p:nvPr/>
        </p:nvSpPr>
        <p:spPr>
          <a:xfrm>
            <a:off x="1121476" y="1495431"/>
            <a:ext cx="7707239" cy="120032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Volkswirtschaft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: Staat (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Steuern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/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Ausgaben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),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Wirtschaftspolitik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 (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Konjunktur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 und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Konzepte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),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Zentralbank</a:t>
            </a:r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 ,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Arial"/>
              </a:rPr>
              <a:t>Zinspolitik</a:t>
            </a:r>
            <a:endParaRPr lang="en-US" dirty="0">
              <a:solidFill>
                <a:srgbClr val="FFFFFF"/>
              </a:solidFill>
              <a:latin typeface="Calibri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Calibri"/>
                <a:cs typeface="Arial"/>
              </a:rPr>
              <a:t>Europa</a:t>
            </a:r>
          </a:p>
          <a:p>
            <a:endParaRPr lang="en-US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pic>
        <p:nvPicPr>
          <p:cNvPr id="8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FAE015E0-1285-4462-AD7C-7B1849A3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031" y="4386455"/>
            <a:ext cx="1030810" cy="1026974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D6378624-4761-4157-A435-6EA0FD746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713" y="5724044"/>
            <a:ext cx="940994" cy="833407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FF8766B2-84E8-45D7-BBEE-E7D828D5A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497" y="1874036"/>
            <a:ext cx="986510" cy="697355"/>
          </a:xfrm>
          <a:prstGeom prst="rect">
            <a:avLst/>
          </a:prstGeom>
        </p:spPr>
      </p:pic>
      <p:pic>
        <p:nvPicPr>
          <p:cNvPr id="11" name="Grafik 11" descr="Ein Bild, das Person, ClipArt enthält.&#10;&#10;Beschreibung automatisch generiert.">
            <a:extLst>
              <a:ext uri="{FF2B5EF4-FFF2-40B4-BE49-F238E27FC236}">
                <a16:creationId xmlns:a16="http://schemas.microsoft.com/office/drawing/2014/main" id="{CB057E86-1340-4D6E-9ACF-C57666EF6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3425" y="3059347"/>
            <a:ext cx="1015468" cy="1015468"/>
          </a:xfrm>
          <a:prstGeom prst="rect">
            <a:avLst/>
          </a:prstGeom>
        </p:spPr>
      </p:pic>
      <p:pic>
        <p:nvPicPr>
          <p:cNvPr id="2" name="Grafik 4" descr="Ein Bild, das ClipArt enthält.&#10;&#10;Beschreibung automatisch generiert.">
            <a:extLst>
              <a:ext uri="{FF2B5EF4-FFF2-40B4-BE49-F238E27FC236}">
                <a16:creationId xmlns:a16="http://schemas.microsoft.com/office/drawing/2014/main" id="{03CAB820-B173-4B7C-983F-DEF740631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605" y="3394159"/>
            <a:ext cx="858273" cy="7524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1BAB98B-F151-460E-BEF3-AEE964BD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913"/>
            <a:ext cx="8229600" cy="850900"/>
          </a:xfrm>
        </p:spPr>
        <p:txBody>
          <a:bodyPr/>
          <a:lstStyle/>
          <a:p>
            <a:pPr eaLnBrk="1" hangingPunct="1"/>
            <a:r>
              <a:rPr lang="de-DE" altLang="de-DE" sz="2800" dirty="0"/>
              <a:t>Wahlpflichtfach </a:t>
            </a:r>
            <a:r>
              <a:rPr lang="de-DE" altLang="de-DE" sz="2800" b="1" dirty="0">
                <a:solidFill>
                  <a:srgbClr val="FF0000"/>
                </a:solidFill>
              </a:rPr>
              <a:t>M</a:t>
            </a:r>
            <a:r>
              <a:rPr lang="de-DE" altLang="de-DE" sz="2800" dirty="0"/>
              <a:t>athematik-</a:t>
            </a:r>
            <a:r>
              <a:rPr lang="de-DE" altLang="de-DE" sz="2800" b="1" dirty="0">
                <a:solidFill>
                  <a:srgbClr val="FF0000"/>
                </a:solidFill>
              </a:rPr>
              <a:t>N</a:t>
            </a:r>
            <a:r>
              <a:rPr lang="de-DE" altLang="de-DE" sz="2800" dirty="0"/>
              <a:t>aturwissenschaften: Grobraster Arbeitsplan</a:t>
            </a:r>
            <a:endParaRPr lang="de-DE" altLang="de-DE" sz="2400" dirty="0"/>
          </a:p>
        </p:txBody>
      </p:sp>
      <p:sp>
        <p:nvSpPr>
          <p:cNvPr id="14339" name="Rectangle 8">
            <a:extLst>
              <a:ext uri="{FF2B5EF4-FFF2-40B4-BE49-F238E27FC236}">
                <a16:creationId xmlns:a16="http://schemas.microsoft.com/office/drawing/2014/main" id="{D9BF8141-3C89-4E75-B689-568CA860D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4340" name="Rectangle 9">
            <a:extLst>
              <a:ext uri="{FF2B5EF4-FFF2-40B4-BE49-F238E27FC236}">
                <a16:creationId xmlns:a16="http://schemas.microsoft.com/office/drawing/2014/main" id="{EB58186C-E5BB-4D8E-BF47-038AA2926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4341" name="Rectangle 10">
            <a:extLst>
              <a:ext uri="{FF2B5EF4-FFF2-40B4-BE49-F238E27FC236}">
                <a16:creationId xmlns:a16="http://schemas.microsoft.com/office/drawing/2014/main" id="{DC64D58E-4CA0-4C77-BAF5-727CD59EA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4342" name="Rectangle 24">
            <a:extLst>
              <a:ext uri="{FF2B5EF4-FFF2-40B4-BE49-F238E27FC236}">
                <a16:creationId xmlns:a16="http://schemas.microsoft.com/office/drawing/2014/main" id="{8005935B-E241-4A15-892E-D5573857E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4343" name="Rectangle 25">
            <a:extLst>
              <a:ext uri="{FF2B5EF4-FFF2-40B4-BE49-F238E27FC236}">
                <a16:creationId xmlns:a16="http://schemas.microsoft.com/office/drawing/2014/main" id="{D33E3235-C7C1-4D4D-990C-3747E1FEF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4344" name="Rectangle 26">
            <a:extLst>
              <a:ext uri="{FF2B5EF4-FFF2-40B4-BE49-F238E27FC236}">
                <a16:creationId xmlns:a16="http://schemas.microsoft.com/office/drawing/2014/main" id="{F7ECD912-7CA8-4C01-94D5-4F9700800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4345" name="Rectangle 27">
            <a:extLst>
              <a:ext uri="{FF2B5EF4-FFF2-40B4-BE49-F238E27FC236}">
                <a16:creationId xmlns:a16="http://schemas.microsoft.com/office/drawing/2014/main" id="{5DE157CF-A829-4BFA-8923-C351649A8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4346" name="Rectangle 28">
            <a:extLst>
              <a:ext uri="{FF2B5EF4-FFF2-40B4-BE49-F238E27FC236}">
                <a16:creationId xmlns:a16="http://schemas.microsoft.com/office/drawing/2014/main" id="{69792A1E-F606-426C-94FD-A3CA2A4D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4347" name="Rectangle 30">
            <a:extLst>
              <a:ext uri="{FF2B5EF4-FFF2-40B4-BE49-F238E27FC236}">
                <a16:creationId xmlns:a16="http://schemas.microsoft.com/office/drawing/2014/main" id="{E5505F3E-27B6-4A18-86BC-A21923A0C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4348" name="Rectangle 31">
            <a:extLst>
              <a:ext uri="{FF2B5EF4-FFF2-40B4-BE49-F238E27FC236}">
                <a16:creationId xmlns:a16="http://schemas.microsoft.com/office/drawing/2014/main" id="{BB78A112-18C0-46E8-A112-121E6A03F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4349" name="Rectangle 32">
            <a:extLst>
              <a:ext uri="{FF2B5EF4-FFF2-40B4-BE49-F238E27FC236}">
                <a16:creationId xmlns:a16="http://schemas.microsoft.com/office/drawing/2014/main" id="{944420E2-514A-4C0E-83A4-8E604DE49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4350" name="Rectangle 35">
            <a:extLst>
              <a:ext uri="{FF2B5EF4-FFF2-40B4-BE49-F238E27FC236}">
                <a16:creationId xmlns:a16="http://schemas.microsoft.com/office/drawing/2014/main" id="{A69CA8E3-390C-49D6-BC84-BF1980026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14351" name="Rectangle 36">
            <a:extLst>
              <a:ext uri="{FF2B5EF4-FFF2-40B4-BE49-F238E27FC236}">
                <a16:creationId xmlns:a16="http://schemas.microsoft.com/office/drawing/2014/main" id="{EED5358F-DEAE-424A-8393-AE8EC08B7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14352" name="Rectangle 37">
            <a:extLst>
              <a:ext uri="{FF2B5EF4-FFF2-40B4-BE49-F238E27FC236}">
                <a16:creationId xmlns:a16="http://schemas.microsoft.com/office/drawing/2014/main" id="{3BE4377F-8B42-462C-A334-5431DB94D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(2 stündig)</a:t>
            </a:r>
          </a:p>
        </p:txBody>
      </p:sp>
      <p:pic>
        <p:nvPicPr>
          <p:cNvPr id="14353" name="Picture 65" descr="logo_rs_plus">
            <a:extLst>
              <a:ext uri="{FF2B5EF4-FFF2-40B4-BE49-F238E27FC236}">
                <a16:creationId xmlns:a16="http://schemas.microsoft.com/office/drawing/2014/main" id="{9AD63C7F-57E6-4FA0-BAA2-8BB41D30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66" descr="logo_rs_plus">
            <a:extLst>
              <a:ext uri="{FF2B5EF4-FFF2-40B4-BE49-F238E27FC236}">
                <a16:creationId xmlns:a16="http://schemas.microsoft.com/office/drawing/2014/main" id="{5461C0A4-155A-42D4-BEDE-7A86452B4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35">
            <a:extLst>
              <a:ext uri="{FF2B5EF4-FFF2-40B4-BE49-F238E27FC236}">
                <a16:creationId xmlns:a16="http://schemas.microsoft.com/office/drawing/2014/main" id="{224FED7C-82CE-43CC-8F15-D5147EEEB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314825"/>
            <a:ext cx="720725" cy="2809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69" name="Rectangle 35">
            <a:extLst>
              <a:ext uri="{FF2B5EF4-FFF2-40B4-BE49-F238E27FC236}">
                <a16:creationId xmlns:a16="http://schemas.microsoft.com/office/drawing/2014/main" id="{F7D58212-65A8-4AF2-A4D3-15E4C8DE0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886075"/>
            <a:ext cx="720725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70" name="Rectangle 35">
            <a:extLst>
              <a:ext uri="{FF2B5EF4-FFF2-40B4-BE49-F238E27FC236}">
                <a16:creationId xmlns:a16="http://schemas.microsoft.com/office/drawing/2014/main" id="{3F023ECE-1427-4F1B-A2BC-47C0B6042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1466850"/>
            <a:ext cx="712787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14382" name="Rectangle 8">
            <a:extLst>
              <a:ext uri="{FF2B5EF4-FFF2-40B4-BE49-F238E27FC236}">
                <a16:creationId xmlns:a16="http://schemas.microsoft.com/office/drawing/2014/main" id="{745657C3-20D0-4A46-A5FC-C681032D2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4383" name="Rectangle 26">
            <a:extLst>
              <a:ext uri="{FF2B5EF4-FFF2-40B4-BE49-F238E27FC236}">
                <a16:creationId xmlns:a16="http://schemas.microsoft.com/office/drawing/2014/main" id="{082A22EE-1989-4F8A-A2E0-69AFAD2B8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4384" name="Rectangle 30">
            <a:extLst>
              <a:ext uri="{FF2B5EF4-FFF2-40B4-BE49-F238E27FC236}">
                <a16:creationId xmlns:a16="http://schemas.microsoft.com/office/drawing/2014/main" id="{E098D6EE-13B0-4E91-B493-84D41D937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4385" name="Rectangle 35">
            <a:extLst>
              <a:ext uri="{FF2B5EF4-FFF2-40B4-BE49-F238E27FC236}">
                <a16:creationId xmlns:a16="http://schemas.microsoft.com/office/drawing/2014/main" id="{A97AB6F3-4AF8-40FD-9B5C-1D63BDBE5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(1 stündig)</a:t>
            </a:r>
          </a:p>
        </p:txBody>
      </p:sp>
      <p:sp>
        <p:nvSpPr>
          <p:cNvPr id="79" name="Rectangle 35">
            <a:extLst>
              <a:ext uri="{FF2B5EF4-FFF2-40B4-BE49-F238E27FC236}">
                <a16:creationId xmlns:a16="http://schemas.microsoft.com/office/drawing/2014/main" id="{C1C62286-443B-491C-8C88-248ADBE80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584825"/>
            <a:ext cx="720725" cy="28098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40768"/>
            <a:ext cx="467228" cy="14754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26" y="1313913"/>
            <a:ext cx="2195243" cy="15513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63" y="1134841"/>
            <a:ext cx="1019080" cy="17899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71355"/>
            <a:ext cx="1701331" cy="12283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984352"/>
            <a:ext cx="4078283" cy="11151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33" y="2971355"/>
            <a:ext cx="1187185" cy="118718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97" y="5306291"/>
            <a:ext cx="1903205" cy="140321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99" y="4455320"/>
            <a:ext cx="2144881" cy="19094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92" y="4455319"/>
            <a:ext cx="2269629" cy="8588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03" y="4301229"/>
            <a:ext cx="2046225" cy="150865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10625"/>
          <a:stretch/>
        </p:blipFill>
        <p:spPr>
          <a:xfrm>
            <a:off x="6195222" y="4401962"/>
            <a:ext cx="1349539" cy="110702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53" y="5606797"/>
            <a:ext cx="574802" cy="1149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BA6F2F67-55D8-4605-B663-4F2E11BC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1913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000000"/>
                </a:solidFill>
                <a:ea typeface="Microsoft YaHei" panose="020B0503020204020204" pitchFamily="34" charset="-122"/>
              </a:rPr>
              <a:t>Wahlpflichtfach IT: Grobraster Arbeitsplan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6B7E034-43B8-48B8-9A24-F052D61E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EBF83789-98AD-42B3-BA86-5869A0EC7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8437" name="Rectangle 4">
            <a:extLst>
              <a:ext uri="{FF2B5EF4-FFF2-40B4-BE49-F238E27FC236}">
                <a16:creationId xmlns:a16="http://schemas.microsoft.com/office/drawing/2014/main" id="{775593DE-E778-461F-9E8E-1933D2C91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438" name="Rectangle 5">
            <a:extLst>
              <a:ext uri="{FF2B5EF4-FFF2-40B4-BE49-F238E27FC236}">
                <a16:creationId xmlns:a16="http://schemas.microsoft.com/office/drawing/2014/main" id="{7C73F36B-1247-46DA-8BA3-4FAAC6EEB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8439" name="Rectangle 6">
            <a:extLst>
              <a:ext uri="{FF2B5EF4-FFF2-40B4-BE49-F238E27FC236}">
                <a16:creationId xmlns:a16="http://schemas.microsoft.com/office/drawing/2014/main" id="{37062E4E-E7A6-41A5-B506-DB0D3894F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440" name="Rectangle 7">
            <a:extLst>
              <a:ext uri="{FF2B5EF4-FFF2-40B4-BE49-F238E27FC236}">
                <a16:creationId xmlns:a16="http://schemas.microsoft.com/office/drawing/2014/main" id="{082716D0-5F28-447F-A75B-035E01376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441" name="Rectangle 8">
            <a:extLst>
              <a:ext uri="{FF2B5EF4-FFF2-40B4-BE49-F238E27FC236}">
                <a16:creationId xmlns:a16="http://schemas.microsoft.com/office/drawing/2014/main" id="{4FB45476-43EB-4EBB-BE29-021E8C3F7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8442" name="Rectangle 9">
            <a:extLst>
              <a:ext uri="{FF2B5EF4-FFF2-40B4-BE49-F238E27FC236}">
                <a16:creationId xmlns:a16="http://schemas.microsoft.com/office/drawing/2014/main" id="{2951C210-FE37-49F8-852F-E8270EE6C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443" name="Rectangle 10">
            <a:extLst>
              <a:ext uri="{FF2B5EF4-FFF2-40B4-BE49-F238E27FC236}">
                <a16:creationId xmlns:a16="http://schemas.microsoft.com/office/drawing/2014/main" id="{5C4CD351-E929-43DC-BC02-188750143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444" name="Rectangle 11">
            <a:extLst>
              <a:ext uri="{FF2B5EF4-FFF2-40B4-BE49-F238E27FC236}">
                <a16:creationId xmlns:a16="http://schemas.microsoft.com/office/drawing/2014/main" id="{1EB2028B-25A8-4AB9-AFD4-621783F20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8445" name="Rectangle 12">
            <a:extLst>
              <a:ext uri="{FF2B5EF4-FFF2-40B4-BE49-F238E27FC236}">
                <a16:creationId xmlns:a16="http://schemas.microsoft.com/office/drawing/2014/main" id="{7E64AEE4-016B-4BE3-99C7-333046BF7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446" name="Rectangle 13">
            <a:extLst>
              <a:ext uri="{FF2B5EF4-FFF2-40B4-BE49-F238E27FC236}">
                <a16:creationId xmlns:a16="http://schemas.microsoft.com/office/drawing/2014/main" id="{DD4B35A4-CA9A-459D-A826-596D78247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595813"/>
            <a:ext cx="720725" cy="890587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(2 stündig)</a:t>
            </a:r>
          </a:p>
        </p:txBody>
      </p:sp>
      <p:sp>
        <p:nvSpPr>
          <p:cNvPr id="18447" name="Rectangle 14">
            <a:extLst>
              <a:ext uri="{FF2B5EF4-FFF2-40B4-BE49-F238E27FC236}">
                <a16:creationId xmlns:a16="http://schemas.microsoft.com/office/drawing/2014/main" id="{47D2E60F-8480-4A7E-87B2-D98367A51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163888"/>
            <a:ext cx="720725" cy="1066800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(2 stündig)</a:t>
            </a:r>
          </a:p>
        </p:txBody>
      </p:sp>
      <p:sp>
        <p:nvSpPr>
          <p:cNvPr id="18448" name="Rectangle 15">
            <a:extLst>
              <a:ext uri="{FF2B5EF4-FFF2-40B4-BE49-F238E27FC236}">
                <a16:creationId xmlns:a16="http://schemas.microsoft.com/office/drawing/2014/main" id="{F5076675-9BF4-46A4-895D-1C92E03A7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749425"/>
            <a:ext cx="720725" cy="1066800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(2 stündig)</a:t>
            </a:r>
          </a:p>
        </p:txBody>
      </p:sp>
      <p:pic>
        <p:nvPicPr>
          <p:cNvPr id="18449" name="Picture 16">
            <a:extLst>
              <a:ext uri="{FF2B5EF4-FFF2-40B4-BE49-F238E27FC236}">
                <a16:creationId xmlns:a16="http://schemas.microsoft.com/office/drawing/2014/main" id="{FD092C19-0529-4CC5-9C01-761C9C0D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0" name="Picture 17">
            <a:extLst>
              <a:ext uri="{FF2B5EF4-FFF2-40B4-BE49-F238E27FC236}">
                <a16:creationId xmlns:a16="http://schemas.microsoft.com/office/drawing/2014/main" id="{54B6D8E6-9FD5-4CB6-8086-93945435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69" name="Rectangle 36">
            <a:extLst>
              <a:ext uri="{FF2B5EF4-FFF2-40B4-BE49-F238E27FC236}">
                <a16:creationId xmlns:a16="http://schemas.microsoft.com/office/drawing/2014/main" id="{8EE55D93-AB32-45E7-BCF2-47C05F930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4314825"/>
            <a:ext cx="720725" cy="280988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sp>
        <p:nvSpPr>
          <p:cNvPr id="18472" name="Rectangle 39">
            <a:extLst>
              <a:ext uri="{FF2B5EF4-FFF2-40B4-BE49-F238E27FC236}">
                <a16:creationId xmlns:a16="http://schemas.microsoft.com/office/drawing/2014/main" id="{F2CC0E10-22F3-40E4-A77C-A934E2B53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886075"/>
            <a:ext cx="720725" cy="282575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sp>
        <p:nvSpPr>
          <p:cNvPr id="18473" name="Rectangle 40">
            <a:extLst>
              <a:ext uri="{FF2B5EF4-FFF2-40B4-BE49-F238E27FC236}">
                <a16:creationId xmlns:a16="http://schemas.microsoft.com/office/drawing/2014/main" id="{9E5865C9-0A6C-45DC-86A2-101D4F195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1466850"/>
            <a:ext cx="712787" cy="282575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sp>
        <p:nvSpPr>
          <p:cNvPr id="18478" name="Rectangle 45">
            <a:extLst>
              <a:ext uri="{FF2B5EF4-FFF2-40B4-BE49-F238E27FC236}">
                <a16:creationId xmlns:a16="http://schemas.microsoft.com/office/drawing/2014/main" id="{05E3243B-14C1-42F1-876D-D23958122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479" name="Rectangle 46">
            <a:extLst>
              <a:ext uri="{FF2B5EF4-FFF2-40B4-BE49-F238E27FC236}">
                <a16:creationId xmlns:a16="http://schemas.microsoft.com/office/drawing/2014/main" id="{1C49BA35-EE7A-4295-8304-C3E15E129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480" name="Rectangle 47">
            <a:extLst>
              <a:ext uri="{FF2B5EF4-FFF2-40B4-BE49-F238E27FC236}">
                <a16:creationId xmlns:a16="http://schemas.microsoft.com/office/drawing/2014/main" id="{C99D559D-CFAD-4B43-9B17-FB2295AE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4F81B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481" name="Rectangle 48">
            <a:extLst>
              <a:ext uri="{FF2B5EF4-FFF2-40B4-BE49-F238E27FC236}">
                <a16:creationId xmlns:a16="http://schemas.microsoft.com/office/drawing/2014/main" id="{B21AD804-0DDD-4067-AC87-6213B0A99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865813"/>
            <a:ext cx="720725" cy="890587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rgbClr val="000000"/>
                </a:solidFill>
              </a:rPr>
              <a:t>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(1 stündig)</a:t>
            </a:r>
          </a:p>
        </p:txBody>
      </p:sp>
      <p:sp>
        <p:nvSpPr>
          <p:cNvPr id="18482" name="Rectangle 49">
            <a:extLst>
              <a:ext uri="{FF2B5EF4-FFF2-40B4-BE49-F238E27FC236}">
                <a16:creationId xmlns:a16="http://schemas.microsoft.com/office/drawing/2014/main" id="{4CD71177-EB21-45E6-967E-B2E0B7C6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584825"/>
            <a:ext cx="720725" cy="280988"/>
          </a:xfrm>
          <a:prstGeom prst="rect">
            <a:avLst/>
          </a:prstGeom>
          <a:solidFill>
            <a:srgbClr val="C0C0C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00"/>
                </a:solidFill>
              </a:rPr>
              <a:t>Gruppe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E428AA0-4B13-9D43-8988-71C98262B387}"/>
              </a:ext>
            </a:extLst>
          </p:cNvPr>
          <p:cNvSpPr txBox="1"/>
          <p:nvPr/>
        </p:nvSpPr>
        <p:spPr>
          <a:xfrm>
            <a:off x="1531978" y="5865813"/>
            <a:ext cx="445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Grundlagen der Officeprogramme(Word/Excel/PowerPoint)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D8F3A-13A4-8449-B16C-731F5727988A}"/>
              </a:ext>
            </a:extLst>
          </p:cNvPr>
          <p:cNvSpPr txBox="1"/>
          <p:nvPr/>
        </p:nvSpPr>
        <p:spPr>
          <a:xfrm>
            <a:off x="1531978" y="4595813"/>
            <a:ext cx="334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Vertiefendes Arbeiten mit den Officeprogrammen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D17C82-D8FA-1A40-BAB5-FE13B653A8E3}"/>
              </a:ext>
            </a:extLst>
          </p:cNvPr>
          <p:cNvSpPr txBox="1"/>
          <p:nvPr/>
        </p:nvSpPr>
        <p:spPr>
          <a:xfrm>
            <a:off x="1531978" y="3429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Programmierung mit Small-Basic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9770DAE-91C9-214B-9802-9A840D142233}"/>
              </a:ext>
            </a:extLst>
          </p:cNvPr>
          <p:cNvSpPr txBox="1"/>
          <p:nvPr/>
        </p:nvSpPr>
        <p:spPr>
          <a:xfrm>
            <a:off x="1531978" y="204486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Erstellen einer Homepage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75F6109-FD42-41A6-9DC1-9DC8F29C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279400"/>
            <a:ext cx="8229600" cy="850900"/>
          </a:xfrm>
        </p:spPr>
        <p:txBody>
          <a:bodyPr/>
          <a:lstStyle/>
          <a:p>
            <a:pPr eaLnBrk="1" hangingPunct="1"/>
            <a:r>
              <a:rPr lang="de-DE" altLang="de-DE" sz="3200"/>
              <a:t>Wahlpflichtfach Gesundheit und Sport: Grobraster Arbeitsplan</a:t>
            </a:r>
            <a:endParaRPr lang="de-DE" altLang="de-DE" sz="2800"/>
          </a:p>
        </p:txBody>
      </p:sp>
      <p:sp>
        <p:nvSpPr>
          <p:cNvPr id="16387" name="Rectangle 8">
            <a:extLst>
              <a:ext uri="{FF2B5EF4-FFF2-40B4-BE49-F238E27FC236}">
                <a16:creationId xmlns:a16="http://schemas.microsoft.com/office/drawing/2014/main" id="{3CD96711-FF28-4534-B702-9459E291C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5437188"/>
            <a:ext cx="720725" cy="88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6388" name="Rectangle 9">
            <a:extLst>
              <a:ext uri="{FF2B5EF4-FFF2-40B4-BE49-F238E27FC236}">
                <a16:creationId xmlns:a16="http://schemas.microsoft.com/office/drawing/2014/main" id="{3A04D043-01DC-4009-B7AC-3F3B965FB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9766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6389" name="Rectangle 10">
            <a:extLst>
              <a:ext uri="{FF2B5EF4-FFF2-40B4-BE49-F238E27FC236}">
                <a16:creationId xmlns:a16="http://schemas.microsoft.com/office/drawing/2014/main" id="{96333CC9-38E5-486A-98CC-2646AC54A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49713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6390" name="Rectangle 24">
            <a:extLst>
              <a:ext uri="{FF2B5EF4-FFF2-40B4-BE49-F238E27FC236}">
                <a16:creationId xmlns:a16="http://schemas.microsoft.com/office/drawing/2014/main" id="{A0EF3667-3493-4EF8-BCDF-55B00973B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9766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6391" name="Rectangle 25">
            <a:extLst>
              <a:ext uri="{FF2B5EF4-FFF2-40B4-BE49-F238E27FC236}">
                <a16:creationId xmlns:a16="http://schemas.microsoft.com/office/drawing/2014/main" id="{292FBE23-7B30-4E39-A6A7-609863175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49713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6392" name="Rectangle 26">
            <a:extLst>
              <a:ext uri="{FF2B5EF4-FFF2-40B4-BE49-F238E27FC236}">
                <a16:creationId xmlns:a16="http://schemas.microsoft.com/office/drawing/2014/main" id="{214EFF4A-9F11-47F4-9003-E9C49AD96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5437188"/>
            <a:ext cx="720725" cy="88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6393" name="Rectangle 27">
            <a:extLst>
              <a:ext uri="{FF2B5EF4-FFF2-40B4-BE49-F238E27FC236}">
                <a16:creationId xmlns:a16="http://schemas.microsoft.com/office/drawing/2014/main" id="{64FC54CA-92FA-4821-8C92-579557C0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9766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6394" name="Rectangle 28">
            <a:extLst>
              <a:ext uri="{FF2B5EF4-FFF2-40B4-BE49-F238E27FC236}">
                <a16:creationId xmlns:a16="http://schemas.microsoft.com/office/drawing/2014/main" id="{52A8A9DB-34AF-4AC7-AEC4-C03F4657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49713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6395" name="Rectangle 30">
            <a:extLst>
              <a:ext uri="{FF2B5EF4-FFF2-40B4-BE49-F238E27FC236}">
                <a16:creationId xmlns:a16="http://schemas.microsoft.com/office/drawing/2014/main" id="{2956CABA-1F1F-4F31-8331-E7D0433A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5437188"/>
            <a:ext cx="720725" cy="88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</p:txBody>
      </p:sp>
      <p:sp>
        <p:nvSpPr>
          <p:cNvPr id="16396" name="Rectangle 31">
            <a:extLst>
              <a:ext uri="{FF2B5EF4-FFF2-40B4-BE49-F238E27FC236}">
                <a16:creationId xmlns:a16="http://schemas.microsoft.com/office/drawing/2014/main" id="{DFB4F792-7612-4E2A-B731-22751057E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97668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</p:txBody>
      </p:sp>
      <p:sp>
        <p:nvSpPr>
          <p:cNvPr id="16397" name="Rectangle 32">
            <a:extLst>
              <a:ext uri="{FF2B5EF4-FFF2-40B4-BE49-F238E27FC236}">
                <a16:creationId xmlns:a16="http://schemas.microsoft.com/office/drawing/2014/main" id="{770BC06B-121A-4C35-80C7-0488EA694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497138"/>
            <a:ext cx="720725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</p:txBody>
      </p:sp>
      <p:sp>
        <p:nvSpPr>
          <p:cNvPr id="16398" name="Rectangle 35">
            <a:extLst>
              <a:ext uri="{FF2B5EF4-FFF2-40B4-BE49-F238E27FC236}">
                <a16:creationId xmlns:a16="http://schemas.microsoft.com/office/drawing/2014/main" id="{4336A434-6009-4D97-8480-637F55502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5437188"/>
            <a:ext cx="720725" cy="914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16399" name="Rectangle 36">
            <a:extLst>
              <a:ext uri="{FF2B5EF4-FFF2-40B4-BE49-F238E27FC236}">
                <a16:creationId xmlns:a16="http://schemas.microsoft.com/office/drawing/2014/main" id="{BEED7338-4C9A-401E-A5AF-88FECC12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976688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sp>
        <p:nvSpPr>
          <p:cNvPr id="16400" name="Rectangle 37">
            <a:extLst>
              <a:ext uri="{FF2B5EF4-FFF2-40B4-BE49-F238E27FC236}">
                <a16:creationId xmlns:a16="http://schemas.microsoft.com/office/drawing/2014/main" id="{5DBA62E3-84CA-44C3-8AB3-58AAAC6DE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497138"/>
            <a:ext cx="720725" cy="1066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(2 stündig)</a:t>
            </a:r>
          </a:p>
        </p:txBody>
      </p:sp>
      <p:pic>
        <p:nvPicPr>
          <p:cNvPr id="16401" name="Picture 65" descr="logo_rs_plus">
            <a:extLst>
              <a:ext uri="{FF2B5EF4-FFF2-40B4-BE49-F238E27FC236}">
                <a16:creationId xmlns:a16="http://schemas.microsoft.com/office/drawing/2014/main" id="{50830D5D-825C-4FE7-912F-0830B949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66" descr="logo_rs_plus">
            <a:extLst>
              <a:ext uri="{FF2B5EF4-FFF2-40B4-BE49-F238E27FC236}">
                <a16:creationId xmlns:a16="http://schemas.microsoft.com/office/drawing/2014/main" id="{EF6D36F9-DC95-4AB0-B1E4-36EC62AF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7302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35">
            <a:extLst>
              <a:ext uri="{FF2B5EF4-FFF2-40B4-BE49-F238E27FC236}">
                <a16:creationId xmlns:a16="http://schemas.microsoft.com/office/drawing/2014/main" id="{9BD5ABC2-44C9-4AE6-9E06-D34F04EF1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5154613"/>
            <a:ext cx="720725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69" name="Rectangle 35">
            <a:extLst>
              <a:ext uri="{FF2B5EF4-FFF2-40B4-BE49-F238E27FC236}">
                <a16:creationId xmlns:a16="http://schemas.microsoft.com/office/drawing/2014/main" id="{EFACD922-1629-4E18-B1EC-24D83F961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698875"/>
            <a:ext cx="720725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70" name="Rectangle 35">
            <a:extLst>
              <a:ext uri="{FF2B5EF4-FFF2-40B4-BE49-F238E27FC236}">
                <a16:creationId xmlns:a16="http://schemas.microsoft.com/office/drawing/2014/main" id="{C6F41F50-F940-4185-8DAE-F5A5550A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2214563"/>
            <a:ext cx="712787" cy="282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de-DE" sz="1400" dirty="0">
                <a:cs typeface="Arial" charset="0"/>
              </a:rPr>
              <a:t>Gruppe</a:t>
            </a:r>
            <a:endParaRPr lang="de-DE" sz="1050" dirty="0">
              <a:cs typeface="Arial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73D18CB-34ED-5C41-B791-B55E419D3DE2}"/>
              </a:ext>
            </a:extLst>
          </p:cNvPr>
          <p:cNvSpPr txBox="1"/>
          <p:nvPr/>
        </p:nvSpPr>
        <p:spPr>
          <a:xfrm>
            <a:off x="2793837" y="2032684"/>
            <a:ext cx="494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Die Themenbereiche in GUS werden meist in der Theorie behandelt und dann praktisch umgesetzt.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F26493-ECD2-264F-8DBB-B71D5E1B4E27}"/>
              </a:ext>
            </a:extLst>
          </p:cNvPr>
          <p:cNvSpPr txBox="1"/>
          <p:nvPr/>
        </p:nvSpPr>
        <p:spPr>
          <a:xfrm>
            <a:off x="1244763" y="2845872"/>
            <a:ext cx="494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Beispiele für Themen in Gus:</a:t>
            </a:r>
          </a:p>
        </p:txBody>
      </p:sp>
      <p:sp>
        <p:nvSpPr>
          <p:cNvPr id="4" name="Wolke 3">
            <a:extLst>
              <a:ext uri="{FF2B5EF4-FFF2-40B4-BE49-F238E27FC236}">
                <a16:creationId xmlns:a16="http://schemas.microsoft.com/office/drawing/2014/main" id="{54E7CF68-3BF3-374F-9AF4-83C46E8D14BB}"/>
              </a:ext>
            </a:extLst>
          </p:cNvPr>
          <p:cNvSpPr/>
          <p:nvPr/>
        </p:nvSpPr>
        <p:spPr>
          <a:xfrm>
            <a:off x="1067940" y="3347834"/>
            <a:ext cx="2359432" cy="11378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Die olympischen Spiele</a:t>
            </a:r>
          </a:p>
        </p:txBody>
      </p:sp>
      <p:sp>
        <p:nvSpPr>
          <p:cNvPr id="5" name="Wolke 4">
            <a:extLst>
              <a:ext uri="{FF2B5EF4-FFF2-40B4-BE49-F238E27FC236}">
                <a16:creationId xmlns:a16="http://schemas.microsoft.com/office/drawing/2014/main" id="{B9737DC5-B2DF-A04B-B376-4093B89DAAEB}"/>
              </a:ext>
            </a:extLst>
          </p:cNvPr>
          <p:cNvSpPr/>
          <p:nvPr/>
        </p:nvSpPr>
        <p:spPr>
          <a:xfrm>
            <a:off x="2613269" y="4459715"/>
            <a:ext cx="2650636" cy="11378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Trendsportarten</a:t>
            </a:r>
          </a:p>
        </p:txBody>
      </p:sp>
      <p:sp>
        <p:nvSpPr>
          <p:cNvPr id="6" name="Wolke 5">
            <a:extLst>
              <a:ext uri="{FF2B5EF4-FFF2-40B4-BE49-F238E27FC236}">
                <a16:creationId xmlns:a16="http://schemas.microsoft.com/office/drawing/2014/main" id="{6430AD3E-EF86-2C41-8FDB-28C050CD4448}"/>
              </a:ext>
            </a:extLst>
          </p:cNvPr>
          <p:cNvSpPr/>
          <p:nvPr/>
        </p:nvSpPr>
        <p:spPr>
          <a:xfrm>
            <a:off x="4331555" y="3256716"/>
            <a:ext cx="2498765" cy="11378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Ernährung für Sportler*innen</a:t>
            </a:r>
          </a:p>
        </p:txBody>
      </p:sp>
      <p:sp>
        <p:nvSpPr>
          <p:cNvPr id="7" name="Wolke 6">
            <a:extLst>
              <a:ext uri="{FF2B5EF4-FFF2-40B4-BE49-F238E27FC236}">
                <a16:creationId xmlns:a16="http://schemas.microsoft.com/office/drawing/2014/main" id="{37D593AD-B829-8B48-8FDA-C3247571B162}"/>
              </a:ext>
            </a:extLst>
          </p:cNvPr>
          <p:cNvSpPr/>
          <p:nvPr/>
        </p:nvSpPr>
        <p:spPr>
          <a:xfrm>
            <a:off x="5845257" y="4392307"/>
            <a:ext cx="2816754" cy="11378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Ausdauertraining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Microsoft Office PowerPoint</Application>
  <PresentationFormat>Bildschirmpräsentation (4:3)</PresentationFormat>
  <Paragraphs>307</Paragraphs>
  <Slides>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Microsoft YaHei</vt:lpstr>
      <vt:lpstr>Arial</vt:lpstr>
      <vt:lpstr>Calibri</vt:lpstr>
      <vt:lpstr>Wingdings</vt:lpstr>
      <vt:lpstr>Larissa</vt:lpstr>
      <vt:lpstr>Wahlpflichtfachangebot an der Realschule Plus </vt:lpstr>
      <vt:lpstr>PowerPoint-Präsentation</vt:lpstr>
      <vt:lpstr>Orientierungsangebote Aufteilung </vt:lpstr>
      <vt:lpstr>Handwerkliche Projekte (TuN): Grobraster</vt:lpstr>
      <vt:lpstr>Wahlpflichtfach HuS: Hauswirtschaft und Sozialwesen  Grobraster Arbeitsplan</vt:lpstr>
      <vt:lpstr>PowerPoint-Präsentation</vt:lpstr>
      <vt:lpstr>Wahlpflichtfach Mathematik-Naturwissenschaften: Grobraster Arbeitsplan</vt:lpstr>
      <vt:lpstr>PowerPoint-Präsentation</vt:lpstr>
      <vt:lpstr>Wahlpflichtfach Gesundheit und Sport: Grobraster Arbeitsplan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Wahlpflichtfachangebot an der Realschule Plus</dc:title>
  <dc:creator>Magic</dc:creator>
  <cp:lastModifiedBy>Harald Scheve</cp:lastModifiedBy>
  <cp:revision>227</cp:revision>
  <cp:lastPrinted>2015-04-23T06:16:26Z</cp:lastPrinted>
  <dcterms:created xsi:type="dcterms:W3CDTF">2010-09-30T04:44:10Z</dcterms:created>
  <dcterms:modified xsi:type="dcterms:W3CDTF">2021-06-15T06:46:13Z</dcterms:modified>
</cp:coreProperties>
</file>